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  <p:sldMasterId id="2147483680" r:id="rId5"/>
  </p:sldMasterIdLst>
  <p:notesMasterIdLst>
    <p:notesMasterId r:id="rId26"/>
  </p:notesMasterIdLst>
  <p:sldIdLst>
    <p:sldId id="257" r:id="rId6"/>
    <p:sldId id="287" r:id="rId7"/>
    <p:sldId id="258" r:id="rId8"/>
    <p:sldId id="271" r:id="rId9"/>
    <p:sldId id="273" r:id="rId10"/>
    <p:sldId id="288" r:id="rId11"/>
    <p:sldId id="263" r:id="rId12"/>
    <p:sldId id="260" r:id="rId13"/>
    <p:sldId id="275" r:id="rId14"/>
    <p:sldId id="276" r:id="rId15"/>
    <p:sldId id="277" r:id="rId16"/>
    <p:sldId id="281" r:id="rId17"/>
    <p:sldId id="279" r:id="rId18"/>
    <p:sldId id="280" r:id="rId19"/>
    <p:sldId id="282" r:id="rId20"/>
    <p:sldId id="284" r:id="rId21"/>
    <p:sldId id="266" r:id="rId22"/>
    <p:sldId id="285" r:id="rId23"/>
    <p:sldId id="268" r:id="rId24"/>
    <p:sldId id="262" r:id="rId25"/>
  </p:sldIdLst>
  <p:sldSz cx="12192000" cy="6858000"/>
  <p:notesSz cx="6858000" cy="9144000"/>
  <p:embeddedFontLst>
    <p:embeddedFont>
      <p:font typeface="Plus Jakarta Sans" pitchFamily="2" charset="77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912" userDrawn="1">
          <p15:clr>
            <a:srgbClr val="A4A3A4"/>
          </p15:clr>
        </p15:guide>
        <p15:guide id="2" pos="3768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EA1502-1D23-3F3D-55C6-292AEC3CF3E9}" name="Jason P Fleck" initials="JF" userId="S::jpfleck@northcarolina.edu::51d6c1db-6e1b-4621-8fc5-88c122a663c7" providerId="AD"/>
  <p188:author id="{A1F86510-6DAC-77AE-7967-8F07A80BFBED}" name="Torry Reynolds" initials="TR" userId="S::reynoldst_nccommunitycolleges.edu#ext#@uncsystem.onmicrosoft.com::6f0ba54a-d8d5-4bcd-9e73-cdd6ead1803a" providerId="AD"/>
  <p188:author id="{1EA5CA12-598B-AF5D-2089-2CE120B877E1}" name="Sneha Shah-Coltrane" initials="SS" userId="S::sneha.shahcoltrane_dpi.nc.gov#ext#@uncsystem.onmicrosoft.com::1af5d98d-6476-4d26-b9f5-c3c31309a246" providerId="AD"/>
  <p188:author id="{BB836F1A-9126-633C-1878-CEE7AB28410C}" name="Patti  Harris" initials="PH" userId="S::pbharris@northcarolina.edu::2e425552-9b13-43c6-a6f7-ed581a37c215" providerId="AD"/>
  <p188:author id="{7A494939-D589-730C-81E0-EA454A93F6A8}" name="Ward, Brendan" initials="WB" userId="S::bward@apcoworldwide.com::f12f8fca-7a66-41ce-a569-17761f0e30dd" providerId="AD"/>
  <p188:author id="{F2E5D543-4F30-CE94-C2EE-1047E0F9699D}" name="Zapanta, Taly" initials="ZT" userId="S::azapanta@apcoworldwide.com::5c15a148-7f41-4ef6-beab-093d2c3ac806" providerId="AD"/>
  <p188:author id="{BDAFA04C-B94D-AAF8-6C2C-56D86C980C87}" name="Lynch, Katie (she/her)" initials="LK" userId="S::klynch_apcoworldwide.com#ext#@uncsystem.onmicrosoft.com::b7845437-7765-49fc-aa83-c7791d868a98" providerId="AD"/>
  <p188:author id="{92BC7C50-B485-7DEC-CD9A-6F6F59CF1E40}" name="Erica Shoulders-Royster" initials="ES" userId="S::erica.shouldersroyster_dpi.nc.gov#ext#@uncsystem.onmicrosoft.com::2aaf2780-2601-4815-99de-cc0798a168e6" providerId="AD"/>
  <p188:author id="{1651B166-CD37-CB1A-6432-F33A56D13477}" name="Goforth, Kaitlyn" initials="GK" userId="S::kgoforth@apcoworldwide.com::5514d93d-755e-413f-aabf-d3b99dada2c9" providerId="AD"/>
  <p188:author id="{5045728F-5E87-615C-21AD-D6E0FF5E7BE3}" name="McNully, Bronwyn (she/her)" initials="" userId="S::bmcnully@apcoworldwide.com::90a40df3-a57e-481c-99ec-5f156985affd" providerId="AD"/>
  <p188:author id="{A9E1F3A1-9DB6-6FF6-642C-D3210D833062}" name="Harper, Alexis (she/her)" initials="HA" userId="S::aharper@apcoworldwide.com::8c796060-3f4f-4ae8-9d20-bd0ef04b8999" providerId="AD"/>
  <p188:author id="{E4CD5EC5-9337-B33A-21AE-5BB70EDDD9DD}" name="Ramanathan, Priya (she/her)" initials="PR" userId="S::pramanathan@apcoworldwide.com::a658cb57-427b-4d3e-9432-3cd0a63642a1" providerId="AD"/>
  <p188:author id="{5FB8E8CE-3660-65CD-F31F-BC8CE34FFAB5}" name="Alex Granados" initials="AG" userId="S::agranados_ncseaa.edu#ext#@uncsystem.onmicrosoft.com::c7d7b236-1bcc-421a-b4d5-fc730b9f26bf" providerId="AD"/>
  <p188:author id="{934D3FDD-4E27-97AA-2AB0-E384B384334D}" name="Lynch, Katie (she/her)" initials="L(" userId="S::klynch@apcoworldwide.com::f262ee99-a859-437f-85b0-5cfc44dff8cc" providerId="AD"/>
  <p188:author id="{B2FC26DE-13F1-1E55-A519-B464266FD5EE}" name="Oley, Kim" initials="OK" userId="S::koley@apcoworldwide.com::86c697cd-a805-4e75-b86b-6b45a4b5877f" providerId="AD"/>
  <p188:author id="{EE8F76FD-7A16-31E3-9911-877789B3750B}" name="Demarcus Williams" initials="DW" userId="S::demarcus.williams_ncicu.org#ext#@uncsystem.onmicrosoft.com::3d72f86e-849c-438a-8272-4b3c6a0cc8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AEC"/>
    <a:srgbClr val="003D5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000000-0000-0000-0000-000000000000}" v="5" dt="2026-08-12T01:11:00.576"/>
    <p1510:client id="{1746B3AD-3532-558D-3D60-2583523FBF35}" v="1" dt="2026-08-11T21:29:17.244"/>
    <p1510:client id="{1C6832D7-7C59-4B5A-A324-CB2CE626C1B6}" v="3" dt="2026-08-11T18:44:07.035"/>
    <p1510:client id="{4AB79373-C109-9B9A-7912-9FE9106C1341}" v="5" dt="2026-08-12T00:53:37.478"/>
    <p1510:client id="{5C5A8B46-57A3-8977-32EA-5D3EC441D167}" v="26" dt="2026-08-11T21:46:21.334"/>
    <p1510:client id="{71B6BB45-3D92-2CC9-777E-E222932E36B0}" v="3" dt="2026-08-12T15:26:05.422"/>
    <p1510:client id="{AC4DC039-F175-3545-89B7-C84072C8548A}" v="1" dt="2026-08-12T18:31:26.787"/>
    <p1510:client id="{DCDBCB55-18DA-9485-1654-9EB4539B41C4}" v="5" dt="2026-08-11T20:08:14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0"/>
    <p:restoredTop sz="94677"/>
  </p:normalViewPr>
  <p:slideViewPr>
    <p:cSldViewPr snapToGrid="0">
      <p:cViewPr varScale="1">
        <p:scale>
          <a:sx n="210" d="100"/>
          <a:sy n="210" d="100"/>
        </p:scale>
        <p:origin x="1176" y="168"/>
      </p:cViewPr>
      <p:guideLst>
        <p:guide pos="3912"/>
        <p:guide pos="376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Nully, Bronwyn (she/her)" userId="90a40df3-a57e-481c-99ec-5f156985affd" providerId="ADAL" clId="{4E73759C-45DA-5D31-93F0-52423A2516E0}"/>
    <pc:docChg chg="modSld">
      <pc:chgData name="McNully, Bronwyn (she/her)" userId="90a40df3-a57e-481c-99ec-5f156985affd" providerId="ADAL" clId="{4E73759C-45DA-5D31-93F0-52423A2516E0}" dt="2026-08-12T18:31:26.787" v="0" actId="18331"/>
      <pc:docMkLst>
        <pc:docMk/>
      </pc:docMkLst>
      <pc:sldChg chg="modSp">
        <pc:chgData name="McNully, Bronwyn (she/her)" userId="90a40df3-a57e-481c-99ec-5f156985affd" providerId="ADAL" clId="{4E73759C-45DA-5D31-93F0-52423A2516E0}" dt="2026-08-12T18:31:26.787" v="0" actId="18331"/>
        <pc:sldMkLst>
          <pc:docMk/>
          <pc:sldMk cId="986021846" sldId="258"/>
        </pc:sldMkLst>
        <pc:spChg chg="mod">
          <ac:chgData name="McNully, Bronwyn (she/her)" userId="90a40df3-a57e-481c-99ec-5f156985affd" providerId="ADAL" clId="{4E73759C-45DA-5D31-93F0-52423A2516E0}" dt="2026-08-12T18:31:26.787" v="0" actId="18331"/>
          <ac:spMkLst>
            <pc:docMk/>
            <pc:sldMk cId="986021846" sldId="258"/>
            <ac:spMk id="5" creationId="{DBD1668A-B1CB-B476-7850-6E8BDD95D55C}"/>
          </ac:spMkLst>
        </pc:spChg>
      </pc:sldChg>
    </pc:docChg>
  </pc:docChgLst>
  <pc:docChgLst>
    <pc:chgData name="Ramanathan, Priya (she/her)" userId="S::pramanathan_apcoworldwide.com#ext#@uncsystem.onmicrosoft.com::e0faf9cf-04df-4a6f-b63f-a25e015fc598" providerId="AD" clId="Web-{71B6BB45-3D92-2CC9-777E-E222932E36B0}"/>
    <pc:docChg chg="modSld">
      <pc:chgData name="Ramanathan, Priya (she/her)" userId="S::pramanathan_apcoworldwide.com#ext#@uncsystem.onmicrosoft.com::e0faf9cf-04df-4a6f-b63f-a25e015fc598" providerId="AD" clId="Web-{71B6BB45-3D92-2CC9-777E-E222932E36B0}" dt="2026-08-12T15:26:00.157" v="0" actId="20577"/>
      <pc:docMkLst>
        <pc:docMk/>
      </pc:docMkLst>
      <pc:sldChg chg="modSp">
        <pc:chgData name="Ramanathan, Priya (she/her)" userId="S::pramanathan_apcoworldwide.com#ext#@uncsystem.onmicrosoft.com::e0faf9cf-04df-4a6f-b63f-a25e015fc598" providerId="AD" clId="Web-{71B6BB45-3D92-2CC9-777E-E222932E36B0}" dt="2026-08-12T15:26:00.157" v="0" actId="20577"/>
        <pc:sldMkLst>
          <pc:docMk/>
          <pc:sldMk cId="3334234747" sldId="271"/>
        </pc:sldMkLst>
        <pc:spChg chg="mod">
          <ac:chgData name="Ramanathan, Priya (she/her)" userId="S::pramanathan_apcoworldwide.com#ext#@uncsystem.onmicrosoft.com::e0faf9cf-04df-4a6f-b63f-a25e015fc598" providerId="AD" clId="Web-{71B6BB45-3D92-2CC9-777E-E222932E36B0}" dt="2026-08-12T15:26:00.157" v="0" actId="20577"/>
          <ac:spMkLst>
            <pc:docMk/>
            <pc:sldMk cId="3334234747" sldId="271"/>
            <ac:spMk id="3" creationId="{04563CD9-17C5-8435-F8C7-7CBCFCB9777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589CF-34AD-864E-9B86-7B618743CAD4}" type="datetimeFigureOut">
              <a:rPr lang="en-US" smtClean="0"/>
              <a:t>8/12/26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8167C-6D76-314E-883E-648813919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314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069F6-3E54-D8C8-A630-DC9E4B147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C4C75B-B7F7-FFC5-B0D9-C898C6B9A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C8DA3F-C25E-07E2-0A42-93557818D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18C51A-734C-6B66-B7FB-FF8E17202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66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AC30A-AFFD-7338-E55C-0D998CAE2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ACFB76-E601-1D95-0C3A-944E007465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6B1EF-001E-0FAB-C153-ED67290B7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DD340C-37DC-BF1F-DF65-115C32761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54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3B11A-8CA1-746A-E31D-032427C46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74A2B0-C0A2-7917-7E0F-BE9D8CB205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34A3FB-6B6E-0DD0-3C03-94CB6D096D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6DD847-C993-8667-BBE4-D334897677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70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AC30A-AFFD-7338-E55C-0D998CAE2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ACFB76-E601-1D95-0C3A-944E007465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6B1EF-001E-0FAB-C153-ED67290B7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DD340C-37DC-BF1F-DF65-115C32761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D8167C-6D76-314E-883E-6488139193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1254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53AFB-D076-CBE8-B904-578072DB3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FB718D-522F-1F4D-40BF-3A4228F060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0EC266-717B-E2A0-1DCF-7FD6B9E82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E5155A-E06A-FFA7-1765-6ED1B14FF7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67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244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F1F5E-EEB2-14AA-F5A3-7FE16BE02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FDF1B1-C701-5EE9-54EE-86ADEFBA8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FF8AC6-F0C3-BCFE-BC59-5B30BD4A2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3CDB3-0431-A369-4B9F-ACAE9959FF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734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4F61A-68CA-9B82-107D-0821F7A1B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A15F9C-5EEF-E48F-C6FC-418D21D13B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E5D1D0-DC0B-1805-E267-D266EA8704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E6487-1D2A-5FAC-C50C-568E8D275B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11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B6A4D-49FB-1753-ACA8-EC7E529C8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824822-DDFD-57CB-33F6-1618307C1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2D404E-8732-F166-C4D2-AEB94B17F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E3485-69C1-EECE-54D0-914311E41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338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67BD5-7F0F-B8E7-EC32-3FD386B23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F07CA-4680-4302-F03F-B131FE83B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CF1C69-7CC9-595C-A017-9A6DF0BA4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531C67-AD02-A900-4E40-86D5D5F30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68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4364AD-26E7-5D1A-9408-06B7629D5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B00B6B-88CD-48D7-745B-C9EC8E28BF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0F4603-6FD1-7071-3BC4-017B55B75A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B4910-C69A-244E-9E04-B9D70FE378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8167C-6D76-314E-883E-6488139193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55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1324319"/>
            <a:ext cx="668528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680" y="3960280"/>
            <a:ext cx="4216400" cy="142672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AB3058-F873-3BBD-273A-BD5A443F18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50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orient="horz" pos="144" userDrawn="1">
          <p15:clr>
            <a:srgbClr val="FBAE40"/>
          </p15:clr>
        </p15:guide>
        <p15:guide id="3" orient="horz" pos="4176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288" userDrawn="1">
          <p15:clr>
            <a:srgbClr val="FBAE40"/>
          </p15:clr>
        </p15:guide>
        <p15:guide id="7" pos="288" userDrawn="1">
          <p15:clr>
            <a:srgbClr val="FBAE40"/>
          </p15:clr>
        </p15:guide>
        <p15:guide id="8" pos="739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and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AFB40CD-BE45-D3C0-0767-02A5692AEE91}"/>
              </a:ext>
            </a:extLst>
          </p:cNvPr>
          <p:cNvSpPr/>
          <p:nvPr userDrawn="1"/>
        </p:nvSpPr>
        <p:spPr>
          <a:xfrm>
            <a:off x="228599" y="1447800"/>
            <a:ext cx="4832669" cy="5175138"/>
          </a:xfrm>
          <a:prstGeom prst="roundRect">
            <a:avLst>
              <a:gd name="adj" fmla="val 3774"/>
            </a:avLst>
          </a:prstGeom>
          <a:solidFill>
            <a:srgbClr val="E5EA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0528DAA5-7A72-C0E2-226A-CB1428D0E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33306" y="1677946"/>
            <a:ext cx="3679438" cy="224312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D99C4B-9D53-C718-2FF7-DEFFAC5312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3895" y="4149668"/>
            <a:ext cx="3678898" cy="225113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577AB6-DF26-3FE6-08D4-6968F99C08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7200" y="1677946"/>
            <a:ext cx="4147507" cy="4722854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DD5B126-B046-C8DA-3AC0-44669A49322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740755" y="1677946"/>
            <a:ext cx="2994045" cy="2243123"/>
          </a:xfrm>
        </p:spPr>
        <p:txBody>
          <a:bodyPr anchor="ctr"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3C78764-8EF2-276E-5CE6-471F7A8EFCA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740755" y="4148529"/>
            <a:ext cx="2994045" cy="2243123"/>
          </a:xfrm>
        </p:spPr>
        <p:txBody>
          <a:bodyPr anchor="ctr"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BC75FC-F618-76F2-371E-0E5EAC2C2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C2B14C-EE2D-F048-ECA4-8B2D751C7699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4999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  <p15:guide id="12" pos="3768" userDrawn="1">
          <p15:clr>
            <a:srgbClr val="FBAE40"/>
          </p15:clr>
        </p15:guide>
        <p15:guide id="13" pos="39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Conten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94471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4643"/>
            <a:ext cx="11277600" cy="4759278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F1F8CB4-FA7F-1478-0FDB-998E421231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134" y="631482"/>
            <a:ext cx="11277600" cy="245724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CCBB17-D54B-2423-FCD4-A90DB20844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EE561B-B285-422E-C5A2-4331BAC219DB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72522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Content and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894471"/>
            <a:ext cx="6657407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44643"/>
            <a:ext cx="6657407" cy="4759278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F1F8CB4-FA7F-1478-0FDB-998E421231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133" y="631482"/>
            <a:ext cx="6657407" cy="245724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3C13D9B-78AC-151D-58A7-7C7D3BDBB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41141" y="685800"/>
            <a:ext cx="4393660" cy="5715000"/>
          </a:xfrm>
          <a:prstGeom prst="roundRect">
            <a:avLst>
              <a:gd name="adj" fmla="val 4516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450F3C-1F52-7F5E-80D5-C9A99FC76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A1AE04-D63A-E173-C2A7-535C2F63A1F1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35515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yebrow and Content and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7160"/>
            <a:ext cx="6657407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47800"/>
            <a:ext cx="6657407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3C13D9B-78AC-151D-58A7-7C7D3BDBB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41141" y="685800"/>
            <a:ext cx="4393660" cy="5715000"/>
          </a:xfrm>
          <a:prstGeom prst="roundRect">
            <a:avLst>
              <a:gd name="adj" fmla="val 4516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9A7A5A-B9C3-CF9E-D3E5-14B72C7989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FA58AC-5521-0C70-73EE-77E72690D070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94331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  <p15:guide id="12" orient="horz" pos="112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1324319"/>
            <a:ext cx="668528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680" y="3960280"/>
            <a:ext cx="4216400" cy="142672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AB3058-F873-3BBD-273A-BD5A443F18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03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orient="horz" pos="4176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288">
          <p15:clr>
            <a:srgbClr val="FBAE40"/>
          </p15:clr>
        </p15:guide>
        <p15:guide id="7" pos="288">
          <p15:clr>
            <a:srgbClr val="FBAE40"/>
          </p15:clr>
        </p15:guide>
        <p15:guide id="8" pos="739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laughing&#10;&#10;Description automatically generated">
            <a:extLst>
              <a:ext uri="{FF2B5EF4-FFF2-40B4-BE49-F238E27FC236}">
                <a16:creationId xmlns:a16="http://schemas.microsoft.com/office/drawing/2014/main" id="{6E2BAA8A-8C59-75F0-6398-290E1942E5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AC64492-A724-8CED-A620-493B9A5F2F2D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oundRect">
            <a:avLst>
              <a:gd name="adj" fmla="val 3774"/>
            </a:avLst>
          </a:prstGeom>
          <a:solidFill>
            <a:schemeClr val="tx1">
              <a:alpha val="9035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1506063"/>
            <a:ext cx="668528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680" y="4329448"/>
            <a:ext cx="4216400" cy="142672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4C0485-59E8-2395-9D98-6A27DD9F8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8545" y="1"/>
            <a:ext cx="7013456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EF04617-14D1-6074-5B44-FFBBFBDBA97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1680" y="737152"/>
            <a:ext cx="3513816" cy="28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23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orient="horz" pos="4176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288">
          <p15:clr>
            <a:srgbClr val="FBAE40"/>
          </p15:clr>
        </p15:guide>
        <p15:guide id="7" pos="288">
          <p15:clr>
            <a:srgbClr val="FBAE40"/>
          </p15:clr>
        </p15:guide>
        <p15:guide id="8" pos="739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1647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949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BC7C2F5-0CB6-7B03-83D3-46A42285B6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F34EC65-B08B-AA67-34A6-BDB21BCE17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84958"/>
            <a:ext cx="5445125" cy="232898"/>
          </a:xfrm>
        </p:spPr>
        <p:txBody>
          <a:bodyPr anchor="t">
            <a:noAutofit/>
          </a:bodyPr>
          <a:lstStyle>
            <a:lvl1pPr marL="45720" indent="0">
              <a:buNone/>
              <a:defRPr sz="1600" b="1"/>
            </a:lvl1pPr>
            <a:lvl2pPr marL="502920" indent="0">
              <a:buNone/>
              <a:defRPr/>
            </a:lvl2pPr>
            <a:lvl3pPr marL="960120" indent="0">
              <a:buNone/>
              <a:defRPr/>
            </a:lvl3pPr>
            <a:lvl4pPr marL="1417320" indent="0">
              <a:buNone/>
              <a:defRPr/>
            </a:lvl4pPr>
            <a:lvl5pPr marL="1874520" indent="0">
              <a:buNone/>
              <a:defRPr sz="1600" b="1"/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32F216-D940-48BE-241C-D2A3189319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5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pos="288">
          <p15:clr>
            <a:srgbClr val="FBAE40"/>
          </p15:clr>
        </p15:guide>
        <p15:guide id="3" pos="7392">
          <p15:clr>
            <a:srgbClr val="FBAE40"/>
          </p15:clr>
        </p15:guide>
        <p15:guide id="4" orient="horz" pos="288">
          <p15:clr>
            <a:srgbClr val="FBAE40"/>
          </p15:clr>
        </p15:guide>
        <p15:guide id="5" pos="7536">
          <p15:clr>
            <a:srgbClr val="FBAE40"/>
          </p15:clr>
        </p15:guide>
        <p15:guide id="6" pos="144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417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1647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949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BC7C2F5-0CB6-7B03-83D3-46A42285B6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F34EC65-B08B-AA67-34A6-BDB21BCE17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84958"/>
            <a:ext cx="5445125" cy="232898"/>
          </a:xfrm>
        </p:spPr>
        <p:txBody>
          <a:bodyPr anchor="t">
            <a:noAutofit/>
          </a:bodyPr>
          <a:lstStyle>
            <a:lvl1pPr marL="45720" indent="0">
              <a:buNone/>
              <a:defRPr sz="1600" b="1">
                <a:solidFill>
                  <a:schemeClr val="bg1"/>
                </a:solidFill>
              </a:defRPr>
            </a:lvl1pPr>
            <a:lvl2pPr marL="502920" indent="0">
              <a:buNone/>
              <a:defRPr/>
            </a:lvl2pPr>
            <a:lvl3pPr marL="960120" indent="0">
              <a:buNone/>
              <a:defRPr/>
            </a:lvl3pPr>
            <a:lvl4pPr marL="1417320" indent="0">
              <a:buNone/>
              <a:defRPr/>
            </a:lvl4pPr>
            <a:lvl5pPr marL="1874520" indent="0">
              <a:buNone/>
              <a:defRPr sz="1600" b="1"/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32F216-D940-48BE-241C-D2A3189319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46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pos="288">
          <p15:clr>
            <a:srgbClr val="FBAE40"/>
          </p15:clr>
        </p15:guide>
        <p15:guide id="3" pos="7392">
          <p15:clr>
            <a:srgbClr val="FBAE40"/>
          </p15:clr>
        </p15:guide>
        <p15:guide id="4" orient="horz" pos="288">
          <p15:clr>
            <a:srgbClr val="FBAE40"/>
          </p15:clr>
        </p15:guide>
        <p15:guide id="5" pos="7536">
          <p15:clr>
            <a:srgbClr val="FBAE40"/>
          </p15:clr>
        </p15:guide>
        <p15:guide id="6" pos="144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417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8076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577"/>
            <a:ext cx="5445760" cy="86555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1D6605-90FB-3DD6-783A-4AC7C26271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040" y="2183399"/>
            <a:ext cx="5445760" cy="249237"/>
          </a:xfrm>
        </p:spPr>
        <p:txBody>
          <a:bodyPr>
            <a:noAutofit/>
          </a:bodyPr>
          <a:lstStyle>
            <a:lvl1pPr marL="45720" indent="0">
              <a:buNone/>
              <a:defRPr sz="1600" b="1">
                <a:solidFill>
                  <a:schemeClr val="tx1"/>
                </a:solidFill>
              </a:defRPr>
            </a:lvl1pPr>
            <a:lvl2pPr marL="502920" indent="0">
              <a:buNone/>
              <a:defRPr sz="1600">
                <a:solidFill>
                  <a:schemeClr val="tx1"/>
                </a:solidFill>
              </a:defRPr>
            </a:lvl2pPr>
            <a:lvl3pPr marL="960120" indent="0">
              <a:buNone/>
              <a:defRPr sz="1600">
                <a:solidFill>
                  <a:schemeClr val="tx1"/>
                </a:solidFill>
              </a:defRPr>
            </a:lvl3pPr>
            <a:lvl4pPr marL="1417320" indent="0">
              <a:buNone/>
              <a:defRPr sz="1600">
                <a:solidFill>
                  <a:schemeClr val="tx1"/>
                </a:solidFill>
              </a:defRPr>
            </a:lvl4pPr>
            <a:lvl5pPr marL="1874520" indent="0"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F5DC690-850B-8CF2-54AE-379B1CAD65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74F63A-498A-A527-1F06-88FFEA6B84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33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pos="288">
          <p15:clr>
            <a:srgbClr val="FBAE40"/>
          </p15:clr>
        </p15:guide>
        <p15:guide id="3" pos="7392">
          <p15:clr>
            <a:srgbClr val="FBAE40"/>
          </p15:clr>
        </p15:guide>
        <p15:guide id="4" orient="horz" pos="288">
          <p15:clr>
            <a:srgbClr val="FBAE40"/>
          </p15:clr>
        </p15:guide>
        <p15:guide id="5" pos="7536">
          <p15:clr>
            <a:srgbClr val="FBAE40"/>
          </p15:clr>
        </p15:guide>
        <p15:guide id="6" pos="144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417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8371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276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85E25D-BECA-BDF1-FECA-F8593A8210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FCB3B3-BDA8-80E9-F258-457F22C25D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AB82884-0669-1DDC-8483-EABE70DA35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91590"/>
            <a:ext cx="5445125" cy="273050"/>
          </a:xfrm>
        </p:spPr>
        <p:txBody>
          <a:bodyPr>
            <a:noAutofit/>
          </a:bodyPr>
          <a:lstStyle>
            <a:lvl1pPr marL="45720" indent="0">
              <a:buNone/>
              <a:defRPr sz="1600" b="1">
                <a:solidFill>
                  <a:schemeClr val="bg1"/>
                </a:solidFill>
              </a:defRPr>
            </a:lvl1pPr>
            <a:lvl2pPr marL="502920" indent="0">
              <a:buNone/>
              <a:defRPr sz="1600">
                <a:solidFill>
                  <a:schemeClr val="bg1"/>
                </a:solidFill>
              </a:defRPr>
            </a:lvl2pPr>
            <a:lvl3pPr marL="960120" indent="0">
              <a:buNone/>
              <a:defRPr sz="1600">
                <a:solidFill>
                  <a:schemeClr val="bg1"/>
                </a:solidFill>
              </a:defRPr>
            </a:lvl3pPr>
            <a:lvl4pPr marL="1417320" indent="0">
              <a:buNone/>
              <a:defRPr sz="1600">
                <a:solidFill>
                  <a:schemeClr val="bg1"/>
                </a:solidFill>
              </a:defRPr>
            </a:lvl4pPr>
            <a:lvl5pPr marL="187452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01.</a:t>
            </a:r>
          </a:p>
        </p:txBody>
      </p:sp>
    </p:spTree>
    <p:extLst>
      <p:ext uri="{BB962C8B-B14F-4D97-AF65-F5344CB8AC3E}">
        <p14:creationId xmlns:p14="http://schemas.microsoft.com/office/powerpoint/2010/main" val="1267392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  <p15:guide id="2" pos="288">
          <p15:clr>
            <a:srgbClr val="FBAE40"/>
          </p15:clr>
        </p15:guide>
        <p15:guide id="3" pos="7392">
          <p15:clr>
            <a:srgbClr val="FBAE40"/>
          </p15:clr>
        </p15:guide>
        <p15:guide id="4" orient="horz" pos="288">
          <p15:clr>
            <a:srgbClr val="FBAE40"/>
          </p15:clr>
        </p15:guide>
        <p15:guide id="5" pos="7536">
          <p15:clr>
            <a:srgbClr val="FBAE40"/>
          </p15:clr>
        </p15:guide>
        <p15:guide id="6" pos="144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417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laughing&#10;&#10;Description automatically generated">
            <a:extLst>
              <a:ext uri="{FF2B5EF4-FFF2-40B4-BE49-F238E27FC236}">
                <a16:creationId xmlns:a16="http://schemas.microsoft.com/office/drawing/2014/main" id="{6E2BAA8A-8C59-75F0-6398-290E1942E5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AC64492-A724-8CED-A620-493B9A5F2F2D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oundRect">
            <a:avLst>
              <a:gd name="adj" fmla="val 3774"/>
            </a:avLst>
          </a:prstGeom>
          <a:solidFill>
            <a:schemeClr val="tx1">
              <a:alpha val="9035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1506063"/>
            <a:ext cx="668528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680" y="4329448"/>
            <a:ext cx="4216400" cy="142672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4C0485-59E8-2395-9D98-6A27DD9F8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8545" y="1"/>
            <a:ext cx="7013456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EF04617-14D1-6074-5B44-FFBBFBDBA97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1680" y="737152"/>
            <a:ext cx="3513816" cy="28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77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orient="horz" pos="144" userDrawn="1">
          <p15:clr>
            <a:srgbClr val="FBAE40"/>
          </p15:clr>
        </p15:guide>
        <p15:guide id="3" orient="horz" pos="4176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288" userDrawn="1">
          <p15:clr>
            <a:srgbClr val="FBAE40"/>
          </p15:clr>
        </p15:guide>
        <p15:guide id="7" pos="288" userDrawn="1">
          <p15:clr>
            <a:srgbClr val="FBAE40"/>
          </p15:clr>
        </p15:guide>
        <p15:guide id="8" pos="739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E939508-CDA1-137A-864F-EC2D6BCCDBB4}"/>
              </a:ext>
            </a:extLst>
          </p:cNvPr>
          <p:cNvSpPr/>
          <p:nvPr userDrawn="1"/>
        </p:nvSpPr>
        <p:spPr>
          <a:xfrm>
            <a:off x="228600" y="467475"/>
            <a:ext cx="11734800" cy="6155463"/>
          </a:xfrm>
          <a:prstGeom prst="roundRect">
            <a:avLst>
              <a:gd name="adj" fmla="val 3774"/>
            </a:avLst>
          </a:prstGeom>
          <a:solidFill>
            <a:srgbClr val="E5EA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11277600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>
                <a:solidFill>
                  <a:schemeClr val="tx1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>
                <a:solidFill>
                  <a:schemeClr val="tx1"/>
                </a:solidFill>
              </a:defRPr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>
                <a:solidFill>
                  <a:schemeClr val="tx1"/>
                </a:solidFill>
              </a:defRPr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>
                <a:solidFill>
                  <a:schemeClr val="tx1"/>
                </a:solidFill>
              </a:defRPr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76FE77E-9A09-13AB-BF9B-0DFD3470C8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89C9A0-9501-693F-688E-96B6CE5D3037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bg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bg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bg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47241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11277600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B4FB5F-FED2-14DD-8320-827450EBC4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82DBDC-6B00-2309-89EE-5421183BB1E7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53611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and Conten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A3FCB95-F07D-2E24-26F7-B5A7DFF9A198}"/>
              </a:ext>
            </a:extLst>
          </p:cNvPr>
          <p:cNvSpPr/>
          <p:nvPr userDrawn="1"/>
        </p:nvSpPr>
        <p:spPr>
          <a:xfrm>
            <a:off x="455134" y="1858736"/>
            <a:ext cx="11279666" cy="1660116"/>
          </a:xfrm>
          <a:prstGeom prst="roundRect">
            <a:avLst>
              <a:gd name="adj" fmla="val 1076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0528DAA5-7A72-C0E2-226A-CB1428D0E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1925" y="1447800"/>
            <a:ext cx="4410069" cy="248198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D99C4B-9D53-C718-2FF7-DEFFAC5312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6224" y="1447800"/>
            <a:ext cx="4410069" cy="248198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577AB6-DF26-3FE6-08D4-6968F99C08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6388" y="4403098"/>
            <a:ext cx="5525311" cy="1997702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7F5FAE3-D14E-A5A8-31DD-2C123B7FBA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56388" y="4044037"/>
            <a:ext cx="5525311" cy="317882"/>
          </a:xfrm>
        </p:spPr>
        <p:txBody>
          <a:bodyPr>
            <a:noAutofit/>
          </a:bodyPr>
          <a:lstStyle>
            <a:lvl1pPr marL="45720" indent="0">
              <a:lnSpc>
                <a:spcPct val="110000"/>
              </a:lnSpc>
              <a:spcAft>
                <a:spcPts val="600"/>
              </a:spcAft>
              <a:buNone/>
              <a:defRPr sz="1600" b="1">
                <a:solidFill>
                  <a:schemeClr val="accent2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defRPr sz="1600"/>
            </a:lvl2pPr>
            <a:lvl3pPr indent="-182880">
              <a:lnSpc>
                <a:spcPct val="110000"/>
              </a:lnSpc>
              <a:spcAft>
                <a:spcPts val="600"/>
              </a:spcAft>
              <a:defRPr sz="1400"/>
            </a:lvl3pPr>
            <a:lvl4pPr indent="-182880">
              <a:lnSpc>
                <a:spcPct val="110000"/>
              </a:lnSpc>
              <a:spcAft>
                <a:spcPts val="600"/>
              </a:spcAft>
              <a:defRPr sz="1200"/>
            </a:lvl4pPr>
            <a:lvl5pPr indent="-182880">
              <a:lnSpc>
                <a:spcPct val="11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238CD5C-6756-66BE-AB69-885B4795A58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207717" y="4044037"/>
            <a:ext cx="5527084" cy="317882"/>
          </a:xfrm>
        </p:spPr>
        <p:txBody>
          <a:bodyPr>
            <a:noAutofit/>
          </a:bodyPr>
          <a:lstStyle>
            <a:lvl1pPr marL="45720" indent="0">
              <a:lnSpc>
                <a:spcPct val="110000"/>
              </a:lnSpc>
              <a:spcAft>
                <a:spcPts val="600"/>
              </a:spcAft>
              <a:buNone/>
              <a:defRPr sz="1600" b="1">
                <a:solidFill>
                  <a:schemeClr val="accent2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defRPr sz="1600"/>
            </a:lvl2pPr>
            <a:lvl3pPr indent="-182880">
              <a:lnSpc>
                <a:spcPct val="110000"/>
              </a:lnSpc>
              <a:spcAft>
                <a:spcPts val="600"/>
              </a:spcAft>
              <a:defRPr sz="1400"/>
            </a:lvl3pPr>
            <a:lvl4pPr indent="-182880">
              <a:lnSpc>
                <a:spcPct val="110000"/>
              </a:lnSpc>
              <a:spcAft>
                <a:spcPts val="600"/>
              </a:spcAft>
              <a:defRPr sz="1200"/>
            </a:lvl4pPr>
            <a:lvl5pPr indent="-182880">
              <a:lnSpc>
                <a:spcPct val="11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FE4125A-A081-8372-F50C-C275F51C01E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210701" y="4403098"/>
            <a:ext cx="5525311" cy="1997702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E9DE210-EAB6-12D1-FC0A-A314B96501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24D522-78BE-1F60-9116-1CB5D2D9E6A9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95461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  <p15:guide id="12" pos="3768">
          <p15:clr>
            <a:srgbClr val="FBAE40"/>
          </p15:clr>
        </p15:guide>
        <p15:guide id="13" pos="391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and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AFB40CD-BE45-D3C0-0767-02A5692AEE91}"/>
              </a:ext>
            </a:extLst>
          </p:cNvPr>
          <p:cNvSpPr/>
          <p:nvPr userDrawn="1"/>
        </p:nvSpPr>
        <p:spPr>
          <a:xfrm>
            <a:off x="228599" y="1447800"/>
            <a:ext cx="4832669" cy="5175138"/>
          </a:xfrm>
          <a:prstGeom prst="roundRect">
            <a:avLst>
              <a:gd name="adj" fmla="val 3774"/>
            </a:avLst>
          </a:prstGeom>
          <a:solidFill>
            <a:srgbClr val="E5EA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0528DAA5-7A72-C0E2-226A-CB1428D0E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33306" y="1677946"/>
            <a:ext cx="3679438" cy="224312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D99C4B-9D53-C718-2FF7-DEFFAC5312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3895" y="4149668"/>
            <a:ext cx="3678898" cy="225113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577AB6-DF26-3FE6-08D4-6968F99C08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7200" y="1677946"/>
            <a:ext cx="4147507" cy="4722854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DD5B126-B046-C8DA-3AC0-44669A49322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740755" y="1677946"/>
            <a:ext cx="2994045" cy="2243123"/>
          </a:xfrm>
        </p:spPr>
        <p:txBody>
          <a:bodyPr anchor="ctr"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3C78764-8EF2-276E-5CE6-471F7A8EFCA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740755" y="4148529"/>
            <a:ext cx="2994045" cy="2243123"/>
          </a:xfrm>
        </p:spPr>
        <p:txBody>
          <a:bodyPr anchor="ctr"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BC75FC-F618-76F2-371E-0E5EAC2C2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C2B14C-EE2D-F048-ECA4-8B2D751C7699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93535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  <p15:guide id="12" pos="3768">
          <p15:clr>
            <a:srgbClr val="FBAE40"/>
          </p15:clr>
        </p15:guide>
        <p15:guide id="13" pos="391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Conten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94471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4643"/>
            <a:ext cx="11277600" cy="4759278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F1F8CB4-FA7F-1478-0FDB-998E421231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134" y="631482"/>
            <a:ext cx="11277600" cy="245724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CCBB17-D54B-2423-FCD4-A90DB20844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EE561B-B285-422E-C5A2-4331BAC219DB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69167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Content and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894471"/>
            <a:ext cx="6657407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44643"/>
            <a:ext cx="6657407" cy="4759278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F1F8CB4-FA7F-1478-0FDB-998E421231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133" y="631482"/>
            <a:ext cx="6657407" cy="245724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3C13D9B-78AC-151D-58A7-7C7D3BDBB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41141" y="685800"/>
            <a:ext cx="4393660" cy="5715000"/>
          </a:xfrm>
          <a:prstGeom prst="roundRect">
            <a:avLst>
              <a:gd name="adj" fmla="val 4516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450F3C-1F52-7F5E-80D5-C9A99FC76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A1AE04-D63A-E173-C2A7-535C2F63A1F1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96148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yebrow and Content and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7160"/>
            <a:ext cx="6657407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47800"/>
            <a:ext cx="6657407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3C13D9B-78AC-151D-58A7-7C7D3BDBB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41141" y="685800"/>
            <a:ext cx="4393660" cy="5715000"/>
          </a:xfrm>
          <a:prstGeom prst="roundRect">
            <a:avLst>
              <a:gd name="adj" fmla="val 4516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9A7A5A-B9C3-CF9E-D3E5-14B72C7989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14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144">
          <p15:clr>
            <a:srgbClr val="FBAE40"/>
          </p15:clr>
        </p15:guide>
        <p15:guide id="5" pos="7536">
          <p15:clr>
            <a:srgbClr val="FBAE40"/>
          </p15:clr>
        </p15:guide>
        <p15:guide id="6" orient="horz" pos="4176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288">
          <p15:clr>
            <a:srgbClr val="FBAE40"/>
          </p15:clr>
        </p15:guide>
        <p15:guide id="10" orient="horz" pos="432">
          <p15:clr>
            <a:srgbClr val="FBAE40"/>
          </p15:clr>
        </p15:guide>
        <p15:guide id="11" orient="horz" pos="912">
          <p15:clr>
            <a:srgbClr val="FBAE40"/>
          </p15:clr>
        </p15:guide>
        <p15:guide id="12" orient="horz" pos="112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1647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949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BC7C2F5-0CB6-7B03-83D3-46A42285B6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F34EC65-B08B-AA67-34A6-BDB21BCE17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84958"/>
            <a:ext cx="5445125" cy="232898"/>
          </a:xfrm>
        </p:spPr>
        <p:txBody>
          <a:bodyPr anchor="t">
            <a:noAutofit/>
          </a:bodyPr>
          <a:lstStyle>
            <a:lvl1pPr marL="45720" indent="0">
              <a:buNone/>
              <a:defRPr sz="1600" b="1"/>
            </a:lvl1pPr>
            <a:lvl2pPr marL="502920" indent="0">
              <a:buNone/>
              <a:defRPr/>
            </a:lvl2pPr>
            <a:lvl3pPr marL="960120" indent="0">
              <a:buNone/>
              <a:defRPr/>
            </a:lvl3pPr>
            <a:lvl4pPr marL="1417320" indent="0">
              <a:buNone/>
              <a:defRPr/>
            </a:lvl4pPr>
            <a:lvl5pPr marL="1874520" indent="0">
              <a:buNone/>
              <a:defRPr sz="1600" b="1"/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32F216-D940-48BE-241C-D2A3189319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42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orient="horz" pos="288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pos="144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417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1647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949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BC7C2F5-0CB6-7B03-83D3-46A42285B6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F34EC65-B08B-AA67-34A6-BDB21BCE17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84958"/>
            <a:ext cx="5445125" cy="232898"/>
          </a:xfrm>
        </p:spPr>
        <p:txBody>
          <a:bodyPr anchor="t">
            <a:noAutofit/>
          </a:bodyPr>
          <a:lstStyle>
            <a:lvl1pPr marL="45720" indent="0">
              <a:buNone/>
              <a:defRPr sz="1600" b="1">
                <a:solidFill>
                  <a:schemeClr val="bg1"/>
                </a:solidFill>
              </a:defRPr>
            </a:lvl1pPr>
            <a:lvl2pPr marL="502920" indent="0">
              <a:buNone/>
              <a:defRPr/>
            </a:lvl2pPr>
            <a:lvl3pPr marL="960120" indent="0">
              <a:buNone/>
              <a:defRPr/>
            </a:lvl3pPr>
            <a:lvl4pPr marL="1417320" indent="0">
              <a:buNone/>
              <a:defRPr/>
            </a:lvl4pPr>
            <a:lvl5pPr marL="1874520" indent="0">
              <a:buNone/>
              <a:defRPr sz="1600" b="1"/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32F216-D940-48BE-241C-D2A3189319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66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orient="horz" pos="288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pos="144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417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8076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577"/>
            <a:ext cx="5445760" cy="86555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1D6605-90FB-3DD6-783A-4AC7C26271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040" y="2183399"/>
            <a:ext cx="5445760" cy="249237"/>
          </a:xfrm>
        </p:spPr>
        <p:txBody>
          <a:bodyPr>
            <a:noAutofit/>
          </a:bodyPr>
          <a:lstStyle>
            <a:lvl1pPr marL="45720" indent="0">
              <a:buNone/>
              <a:defRPr sz="1600" b="1">
                <a:solidFill>
                  <a:schemeClr val="tx1"/>
                </a:solidFill>
              </a:defRPr>
            </a:lvl1pPr>
            <a:lvl2pPr marL="502920" indent="0">
              <a:buNone/>
              <a:defRPr sz="1600">
                <a:solidFill>
                  <a:schemeClr val="tx1"/>
                </a:solidFill>
              </a:defRPr>
            </a:lvl2pPr>
            <a:lvl3pPr marL="960120" indent="0">
              <a:buNone/>
              <a:defRPr sz="1600">
                <a:solidFill>
                  <a:schemeClr val="tx1"/>
                </a:solidFill>
              </a:defRPr>
            </a:lvl3pPr>
            <a:lvl4pPr marL="1417320" indent="0">
              <a:buNone/>
              <a:defRPr sz="1600">
                <a:solidFill>
                  <a:schemeClr val="tx1"/>
                </a:solidFill>
              </a:defRPr>
            </a:lvl4pPr>
            <a:lvl5pPr marL="1874520" indent="0"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01.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F5DC690-850B-8CF2-54AE-379B1CAD65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74F63A-498A-A527-1F06-88FFEA6B84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26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orient="horz" pos="288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pos="144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417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EE1FC-4E2D-4D7C-49D3-2C411930EF33}"/>
              </a:ext>
            </a:extLst>
          </p:cNvPr>
          <p:cNvSpPr/>
          <p:nvPr userDrawn="1"/>
        </p:nvSpPr>
        <p:spPr>
          <a:xfrm>
            <a:off x="0" y="1617173"/>
            <a:ext cx="12192000" cy="36236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8C7B9-DA3E-B6D4-1CA3-BA594147F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040" y="2478371"/>
            <a:ext cx="5445760" cy="1605501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964BB-16B9-7D22-9B7B-04F67275C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040" y="4083872"/>
            <a:ext cx="5445760" cy="78276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096E93F-F555-F4F4-455D-112DEEDED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080" y="457200"/>
            <a:ext cx="4236720" cy="5943600"/>
          </a:xfrm>
          <a:prstGeom prst="roundRect">
            <a:avLst>
              <a:gd name="adj" fmla="val 6595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85E25D-BECA-BDF1-FECA-F8593A8210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FCB3B3-BDA8-80E9-F258-457F22C25D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5134" y="2599173"/>
            <a:ext cx="426720" cy="45339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AB82884-0669-1DDC-8483-EABE70DA35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5675" y="2191590"/>
            <a:ext cx="5445125" cy="273050"/>
          </a:xfrm>
        </p:spPr>
        <p:txBody>
          <a:bodyPr>
            <a:noAutofit/>
          </a:bodyPr>
          <a:lstStyle>
            <a:lvl1pPr marL="45720" indent="0">
              <a:buNone/>
              <a:defRPr sz="1600" b="1">
                <a:solidFill>
                  <a:schemeClr val="bg1"/>
                </a:solidFill>
              </a:defRPr>
            </a:lvl1pPr>
            <a:lvl2pPr marL="502920" indent="0">
              <a:buNone/>
              <a:defRPr sz="1600">
                <a:solidFill>
                  <a:schemeClr val="bg1"/>
                </a:solidFill>
              </a:defRPr>
            </a:lvl2pPr>
            <a:lvl3pPr marL="960120" indent="0">
              <a:buNone/>
              <a:defRPr sz="1600">
                <a:solidFill>
                  <a:schemeClr val="bg1"/>
                </a:solidFill>
              </a:defRPr>
            </a:lvl3pPr>
            <a:lvl4pPr marL="1417320" indent="0">
              <a:buNone/>
              <a:defRPr sz="1600">
                <a:solidFill>
                  <a:schemeClr val="bg1"/>
                </a:solidFill>
              </a:defRPr>
            </a:lvl4pPr>
            <a:lvl5pPr marL="187452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01.</a:t>
            </a:r>
          </a:p>
        </p:txBody>
      </p:sp>
    </p:spTree>
    <p:extLst>
      <p:ext uri="{BB962C8B-B14F-4D97-AF65-F5344CB8AC3E}">
        <p14:creationId xmlns:p14="http://schemas.microsoft.com/office/powerpoint/2010/main" val="468995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orient="horz" pos="288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pos="144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417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E939508-CDA1-137A-864F-EC2D6BCCDBB4}"/>
              </a:ext>
            </a:extLst>
          </p:cNvPr>
          <p:cNvSpPr/>
          <p:nvPr userDrawn="1"/>
        </p:nvSpPr>
        <p:spPr>
          <a:xfrm>
            <a:off x="228600" y="467475"/>
            <a:ext cx="11734800" cy="6155463"/>
          </a:xfrm>
          <a:prstGeom prst="roundRect">
            <a:avLst>
              <a:gd name="adj" fmla="val 3774"/>
            </a:avLst>
          </a:prstGeom>
          <a:solidFill>
            <a:srgbClr val="E5EA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11277600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>
                <a:solidFill>
                  <a:schemeClr val="tx1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>
                <a:solidFill>
                  <a:schemeClr val="tx1"/>
                </a:solidFill>
              </a:defRPr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>
                <a:solidFill>
                  <a:schemeClr val="tx1"/>
                </a:solidFill>
              </a:defRPr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>
                <a:solidFill>
                  <a:schemeClr val="tx1"/>
                </a:solidFill>
              </a:defRPr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76FE77E-9A09-13AB-BF9B-0DFD3470C8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5134" y="219904"/>
            <a:ext cx="2189056" cy="1786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89C9A0-9501-693F-688E-96B6CE5D3037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bg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bg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bg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72959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2D3D-E3BE-5802-23C1-83BA2EC2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11277600" cy="4956121"/>
          </a:xfrm>
        </p:spPr>
        <p:txBody>
          <a:bodyPr>
            <a:noAutofit/>
          </a:bodyPr>
          <a:lstStyle>
            <a:lvl1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2000"/>
            </a:lvl1pPr>
            <a:lvl2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800"/>
            </a:lvl2pPr>
            <a:lvl3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600"/>
            </a:lvl3pPr>
            <a:lvl4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4pPr>
            <a:lvl5pPr indent="-18288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B4FB5F-FED2-14DD-8320-827450EBC4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82DBDC-6B00-2309-89EE-5421183BB1E7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69291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and Conten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A3FCB95-F07D-2E24-26F7-B5A7DFF9A198}"/>
              </a:ext>
            </a:extLst>
          </p:cNvPr>
          <p:cNvSpPr/>
          <p:nvPr userDrawn="1"/>
        </p:nvSpPr>
        <p:spPr>
          <a:xfrm>
            <a:off x="455134" y="1858736"/>
            <a:ext cx="11279666" cy="1660116"/>
          </a:xfrm>
          <a:prstGeom prst="roundRect">
            <a:avLst>
              <a:gd name="adj" fmla="val 1076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86932-B308-409C-7CE9-AFAE4855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8445"/>
            <a:ext cx="11277600" cy="553329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0528DAA5-7A72-C0E2-226A-CB1428D0E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1925" y="1447800"/>
            <a:ext cx="4410069" cy="248198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D99C4B-9D53-C718-2FF7-DEFFAC5312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6224" y="1447800"/>
            <a:ext cx="4410069" cy="248198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577AB6-DF26-3FE6-08D4-6968F99C08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6388" y="4403098"/>
            <a:ext cx="5525311" cy="1997702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7F5FAE3-D14E-A5A8-31DD-2C123B7FBA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56388" y="4044037"/>
            <a:ext cx="5525311" cy="317882"/>
          </a:xfrm>
        </p:spPr>
        <p:txBody>
          <a:bodyPr>
            <a:noAutofit/>
          </a:bodyPr>
          <a:lstStyle>
            <a:lvl1pPr marL="45720" indent="0">
              <a:lnSpc>
                <a:spcPct val="110000"/>
              </a:lnSpc>
              <a:spcAft>
                <a:spcPts val="600"/>
              </a:spcAft>
              <a:buNone/>
              <a:defRPr sz="1600" b="1">
                <a:solidFill>
                  <a:schemeClr val="accent2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defRPr sz="1600"/>
            </a:lvl2pPr>
            <a:lvl3pPr indent="-182880">
              <a:lnSpc>
                <a:spcPct val="110000"/>
              </a:lnSpc>
              <a:spcAft>
                <a:spcPts val="600"/>
              </a:spcAft>
              <a:defRPr sz="1400"/>
            </a:lvl3pPr>
            <a:lvl4pPr indent="-182880">
              <a:lnSpc>
                <a:spcPct val="110000"/>
              </a:lnSpc>
              <a:spcAft>
                <a:spcPts val="600"/>
              </a:spcAft>
              <a:defRPr sz="1200"/>
            </a:lvl4pPr>
            <a:lvl5pPr indent="-182880">
              <a:lnSpc>
                <a:spcPct val="11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238CD5C-6756-66BE-AB69-885B4795A58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207717" y="4044037"/>
            <a:ext cx="5527084" cy="317882"/>
          </a:xfrm>
        </p:spPr>
        <p:txBody>
          <a:bodyPr>
            <a:noAutofit/>
          </a:bodyPr>
          <a:lstStyle>
            <a:lvl1pPr marL="45720" indent="0">
              <a:lnSpc>
                <a:spcPct val="110000"/>
              </a:lnSpc>
              <a:spcAft>
                <a:spcPts val="600"/>
              </a:spcAft>
              <a:buNone/>
              <a:defRPr sz="1600" b="1">
                <a:solidFill>
                  <a:schemeClr val="accent2"/>
                </a:solidFill>
              </a:defRPr>
            </a:lvl1pPr>
            <a:lvl2pPr indent="-182880">
              <a:lnSpc>
                <a:spcPct val="110000"/>
              </a:lnSpc>
              <a:spcAft>
                <a:spcPts val="600"/>
              </a:spcAft>
              <a:defRPr sz="1600"/>
            </a:lvl2pPr>
            <a:lvl3pPr indent="-182880">
              <a:lnSpc>
                <a:spcPct val="110000"/>
              </a:lnSpc>
              <a:spcAft>
                <a:spcPts val="600"/>
              </a:spcAft>
              <a:defRPr sz="1400"/>
            </a:lvl3pPr>
            <a:lvl4pPr indent="-182880">
              <a:lnSpc>
                <a:spcPct val="110000"/>
              </a:lnSpc>
              <a:spcAft>
                <a:spcPts val="600"/>
              </a:spcAft>
              <a:defRPr sz="1200"/>
            </a:lvl4pPr>
            <a:lvl5pPr indent="-182880">
              <a:lnSpc>
                <a:spcPct val="11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FE4125A-A081-8372-F50C-C275F51C01E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210701" y="4403098"/>
            <a:ext cx="5525311" cy="1997702"/>
          </a:xfrm>
        </p:spPr>
        <p:txBody>
          <a:bodyPr>
            <a:noAutofit/>
          </a:bodyPr>
          <a:lstStyle>
            <a:lvl1pPr marL="18288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1pPr>
            <a:lvl2pPr marL="36576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2pPr>
            <a:lvl3pPr marL="54864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3pPr>
            <a:lvl4pPr marL="73152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4pPr>
            <a:lvl5pPr marL="914400" indent="-18288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E9DE210-EAB6-12D1-FC0A-A314B96501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134" y="219904"/>
            <a:ext cx="2189056" cy="1834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24D522-78BE-1F60-9116-1CB5D2D9E6A9}"/>
              </a:ext>
            </a:extLst>
          </p:cNvPr>
          <p:cNvSpPr txBox="1"/>
          <p:nvPr userDrawn="1"/>
        </p:nvSpPr>
        <p:spPr>
          <a:xfrm>
            <a:off x="9392469" y="155655"/>
            <a:ext cx="24375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t>Explainer  |  </a:t>
            </a:r>
            <a:fld id="{A1B9DEC3-97AA-8142-AC72-D0FC5B5EED30}" type="slidenum">
              <a:rPr lang="en-US" sz="1200" b="0" i="0" kern="1200" smtClean="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rPr>
              <a:pPr algn="r"/>
              <a:t>‹#›</a:t>
            </a:fld>
            <a:endParaRPr lang="en-US" sz="1200" b="0" i="0" kern="1200">
              <a:solidFill>
                <a:schemeClr val="tx1"/>
              </a:solidFill>
              <a:latin typeface="Plus Jakarta Sans" pitchFamily="2" charset="77"/>
              <a:ea typeface="+mn-ea"/>
              <a:cs typeface="Plus Jakarta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5848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pos="7536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288" userDrawn="1">
          <p15:clr>
            <a:srgbClr val="FBAE40"/>
          </p15:clr>
        </p15:guide>
        <p15:guide id="10" orient="horz" pos="432" userDrawn="1">
          <p15:clr>
            <a:srgbClr val="FBAE40"/>
          </p15:clr>
        </p15:guide>
        <p15:guide id="11" orient="horz" pos="912" userDrawn="1">
          <p15:clr>
            <a:srgbClr val="FBAE40"/>
          </p15:clr>
        </p15:guide>
        <p15:guide id="12" pos="3768" userDrawn="1">
          <p15:clr>
            <a:srgbClr val="FBAE40"/>
          </p15:clr>
        </p15:guide>
        <p15:guide id="13" pos="391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88D0A9-D4A7-F795-C302-B6999BA3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CE5402-B152-8F00-1D7E-E1ECDEB42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34508-F3D2-9E51-57E4-9E9000893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fld id="{7CB0AE2D-7C63-3749-A4E1-87CEF75F1763}" type="datetime1">
              <a:rPr lang="en-US" smtClean="0"/>
              <a:pPr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BB93D-FF58-63A7-588D-42E6F6F4D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9D7039-5D38-D956-2265-8FF0C8D97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fld id="{A1B9DEC3-97AA-8142-AC72-D0FC5B5EED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1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8" r:id="rId2"/>
    <p:sldLayoutId id="2147483649" r:id="rId3"/>
    <p:sldLayoutId id="2147483679" r:id="rId4"/>
    <p:sldLayoutId id="2147483676" r:id="rId5"/>
    <p:sldLayoutId id="2147483677" r:id="rId6"/>
    <p:sldLayoutId id="2147483662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Plus Jakarta Sans" pitchFamily="2" charset="77"/>
          <a:ea typeface="+mj-ea"/>
          <a:cs typeface="Plus Jakarta Sans" pitchFamily="2" charset="77"/>
        </a:defRPr>
      </a:lvl1pPr>
    </p:titleStyle>
    <p:bodyStyle>
      <a:lvl1pPr marL="228600" indent="-18288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1pPr>
      <a:lvl2pPr marL="6858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2pPr>
      <a:lvl3pPr marL="11430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3pPr>
      <a:lvl4pPr marL="16002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4pPr>
      <a:lvl5pPr marL="20574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88D0A9-D4A7-F795-C302-B6999BA3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CE5402-B152-8F00-1D7E-E1ECDEB42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34508-F3D2-9E51-57E4-9E9000893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fld id="{7CB0AE2D-7C63-3749-A4E1-87CEF75F1763}" type="datetime1">
              <a:rPr lang="en-US" smtClean="0"/>
              <a:pPr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BB93D-FF58-63A7-588D-42E6F6F4D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9D7039-5D38-D956-2265-8FF0C8D97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Plus Jakarta Sans" pitchFamily="2" charset="77"/>
                <a:cs typeface="Plus Jakarta Sans" pitchFamily="2" charset="77"/>
              </a:defRPr>
            </a:lvl1pPr>
          </a:lstStyle>
          <a:p>
            <a:fld id="{A1B9DEC3-97AA-8142-AC72-D0FC5B5EED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5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Plus Jakarta Sans" pitchFamily="2" charset="77"/>
          <a:ea typeface="+mj-ea"/>
          <a:cs typeface="Plus Jakarta Sans" pitchFamily="2" charset="77"/>
        </a:defRPr>
      </a:lvl1pPr>
    </p:titleStyle>
    <p:bodyStyle>
      <a:lvl1pPr marL="228600" indent="-18288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1pPr>
      <a:lvl2pPr marL="6858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2pPr>
      <a:lvl3pPr marL="11430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3pPr>
      <a:lvl4pPr marL="16002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4pPr>
      <a:lvl5pPr marL="2057400" indent="-18288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18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hyperlink" Target="mailto:Cfnc-campus@northcarolina.edu" TargetMode="External"/><Relationship Id="rId2" Type="http://schemas.openxmlformats.org/officeDocument/2006/relationships/hyperlink" Target="mailto:questions@cfncresources.org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11" Type="http://schemas.openxmlformats.org/officeDocument/2006/relationships/hyperlink" Target="mailto:cfnc@northcarolina.edu" TargetMode="External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8B7944E-BC8D-0146-9BE4-106B7974B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9696" y="2255015"/>
            <a:ext cx="5610676" cy="192720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7200"/>
              <a:t>NC College Connect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F50AF0B-22FA-00FC-249B-AF02336A89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9695" y="4343400"/>
            <a:ext cx="4083697" cy="1311614"/>
          </a:xfrm>
        </p:spPr>
        <p:txBody>
          <a:bodyPr anchor="t">
            <a:normAutofit/>
          </a:bodyPr>
          <a:lstStyle/>
          <a:p>
            <a:r>
              <a:rPr lang="en-US" b="1">
                <a:solidFill>
                  <a:schemeClr val="accent1"/>
                </a:solidFill>
                <a:latin typeface="Plus Jakarta Sans"/>
                <a:cs typeface="Plus Jakarta Sans"/>
              </a:rPr>
              <a:t>Direct Admission is Here </a:t>
            </a:r>
            <a:br>
              <a:rPr lang="en-US">
                <a:latin typeface="Plus Jakarta Sans"/>
                <a:cs typeface="Plus Jakarta Sans"/>
              </a:rPr>
            </a:br>
            <a:r>
              <a:rPr lang="en-US">
                <a:latin typeface="Plus Jakarta Sans"/>
                <a:cs typeface="Plus Jakarta Sans"/>
              </a:rPr>
              <a:t>for North Carolina Public High School Students</a:t>
            </a:r>
            <a:endParaRPr lang="en-US" sz="28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D47AE8B-09DF-6068-0AC9-4EDF58BD3A9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6765" y="1049494"/>
            <a:ext cx="3537409" cy="28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39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1052FAB-8020-F093-69F3-86866B8E7832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681DE-5508-079A-B11D-F3BE83310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7160"/>
            <a:ext cx="5204013" cy="1192152"/>
          </a:xfrm>
        </p:spPr>
        <p:txBody>
          <a:bodyPr>
            <a:normAutofit/>
          </a:bodyPr>
          <a:lstStyle/>
          <a:p>
            <a:r>
              <a:rPr lang="en-US">
                <a:latin typeface="Plus Jakarta Sans"/>
                <a:cs typeface="Plus Jakarta Sans"/>
              </a:rPr>
              <a:t>How Will Students Accept Their Admission?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E47DBD-DB6F-FDB8-9828-B8C139C8E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90061"/>
            <a:ext cx="5015742" cy="8290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74320" indent="-274320">
              <a:buFont typeface="+mj-lt"/>
              <a:buAutoNum type="arabicPeriod" startAt="3"/>
            </a:pPr>
            <a:r>
              <a:rPr lang="en-US" sz="1800">
                <a:latin typeface="Plus Jakarta Sans"/>
                <a:cs typeface="Plus Jakarta Sans"/>
              </a:rPr>
              <a:t>When an eligible student opens the NC College Connect Portal page, the following landing page will be displayed. The landing page will open with the </a:t>
            </a:r>
            <a:r>
              <a:rPr lang="en-US" sz="1800" b="1">
                <a:latin typeface="Plus Jakarta Sans"/>
                <a:cs typeface="Plus Jakarta Sans"/>
              </a:rPr>
              <a:t>Important Info</a:t>
            </a:r>
            <a:r>
              <a:rPr lang="en-US" sz="1800">
                <a:latin typeface="Plus Jakarta Sans"/>
                <a:cs typeface="Plus Jakarta Sans"/>
              </a:rPr>
              <a:t> button selected, displaying information about deadlines and application fees.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169046B-8BD5-1B02-9067-5310305FF88F}"/>
              </a:ext>
            </a:extLst>
          </p:cNvPr>
          <p:cNvGrpSpPr/>
          <p:nvPr/>
        </p:nvGrpSpPr>
        <p:grpSpPr>
          <a:xfrm>
            <a:off x="6562918" y="3551404"/>
            <a:ext cx="4628477" cy="2852219"/>
            <a:chOff x="6093476" y="2717689"/>
            <a:chExt cx="5908416" cy="364095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1186FF8-EC1B-CAE1-E17E-DCECFF338367}"/>
                </a:ext>
              </a:extLst>
            </p:cNvPr>
            <p:cNvGrpSpPr/>
            <p:nvPr/>
          </p:nvGrpSpPr>
          <p:grpSpPr>
            <a:xfrm>
              <a:off x="6093476" y="2717689"/>
              <a:ext cx="5908416" cy="3640959"/>
              <a:chOff x="6093476" y="2717689"/>
              <a:chExt cx="5908416" cy="3640959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B7C1032-5E09-3F64-4B71-F9943DFDE5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93476" y="2717689"/>
                <a:ext cx="5908416" cy="3640959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E38021F-91C3-5292-B438-E1094A65EB1A}"/>
                  </a:ext>
                </a:extLst>
              </p:cNvPr>
              <p:cNvSpPr/>
              <p:nvPr/>
            </p:nvSpPr>
            <p:spPr>
              <a:xfrm>
                <a:off x="6862814" y="2937029"/>
                <a:ext cx="4410887" cy="2761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CB96CDD-B6DF-DE4E-62BF-E0B0C81BD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61525" y="2945612"/>
              <a:ext cx="4219679" cy="2750638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9DA64C-EC45-FC5F-96F2-1DA2683D78C5}"/>
              </a:ext>
            </a:extLst>
          </p:cNvPr>
          <p:cNvGrpSpPr/>
          <p:nvPr/>
        </p:nvGrpSpPr>
        <p:grpSpPr>
          <a:xfrm>
            <a:off x="6562918" y="633936"/>
            <a:ext cx="4628477" cy="2852219"/>
            <a:chOff x="292716" y="2717689"/>
            <a:chExt cx="5908416" cy="364095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D540D5-7F9E-E93A-AD1C-F24A3D0127B2}"/>
                </a:ext>
              </a:extLst>
            </p:cNvPr>
            <p:cNvGrpSpPr/>
            <p:nvPr/>
          </p:nvGrpSpPr>
          <p:grpSpPr>
            <a:xfrm>
              <a:off x="292716" y="2717689"/>
              <a:ext cx="5908416" cy="3640959"/>
              <a:chOff x="4329774" y="2785588"/>
              <a:chExt cx="6043518" cy="3724213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330A116-C1B0-9DD0-9547-AAB045DD1B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29774" y="2785588"/>
                <a:ext cx="6043518" cy="3724213"/>
              </a:xfrm>
              <a:prstGeom prst="rect">
                <a:avLst/>
              </a:prstGeom>
            </p:spPr>
          </p:pic>
          <p:sp>
            <p:nvSpPr>
              <p:cNvPr id="15" name="Picture Placeholder 12">
                <a:extLst>
                  <a:ext uri="{FF2B5EF4-FFF2-40B4-BE49-F238E27FC236}">
                    <a16:creationId xmlns:a16="http://schemas.microsoft.com/office/drawing/2014/main" id="{299A3E1C-965F-56FE-FB4F-372147263A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23062" y="3041440"/>
                <a:ext cx="4505388" cy="2814353"/>
              </a:xfrm>
              <a:prstGeom prst="roundRect">
                <a:avLst>
                  <a:gd name="adj" fmla="val 0"/>
                </a:avLst>
              </a:prstGeom>
              <a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vert="horz" lIns="91440" tIns="45720" rIns="91440" bIns="45720" rtlCol="0" anchor="ctr">
                <a:normAutofit/>
              </a:bodyPr>
              <a:lstStyle>
                <a:lvl1pPr marL="228600" indent="-182880" algn="l" defTabSz="914400" rtl="0" eaLnBrk="1" latinLnBrk="0" hangingPunct="1">
                  <a:lnSpc>
                    <a:spcPct val="110000"/>
                  </a:lnSpc>
                  <a:spcBef>
                    <a:spcPts val="10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1pPr>
                <a:lvl2pPr marL="6858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2pPr>
                <a:lvl3pPr marL="11430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3pPr>
                <a:lvl4pPr marL="16002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4pPr>
                <a:lvl5pPr marL="20574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" indent="0" algn="ctr">
                  <a:buNone/>
                </a:pPr>
                <a:endParaRPr lang="en-US">
                  <a:solidFill>
                    <a:schemeClr val="tx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81FF18A-818B-F468-EBA4-F36D33A980EB}"/>
                </a:ext>
              </a:extLst>
            </p:cNvPr>
            <p:cNvGrpSpPr/>
            <p:nvPr/>
          </p:nvGrpSpPr>
          <p:grpSpPr>
            <a:xfrm>
              <a:off x="1143598" y="3051580"/>
              <a:ext cx="4305956" cy="2583950"/>
              <a:chOff x="1098466" y="6577076"/>
              <a:chExt cx="4305956" cy="2583950"/>
            </a:xfrm>
          </p:grpSpPr>
          <p:sp>
            <p:nvSpPr>
              <p:cNvPr id="13" name="Picture Placeholder 12">
                <a:extLst>
                  <a:ext uri="{FF2B5EF4-FFF2-40B4-BE49-F238E27FC236}">
                    <a16:creationId xmlns:a16="http://schemas.microsoft.com/office/drawing/2014/main" id="{5D4AA134-5060-1BA1-ED54-EA1E8880F7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15633" y="6577076"/>
                <a:ext cx="4219679" cy="1966990"/>
              </a:xfrm>
              <a:prstGeom prst="roundRect">
                <a:avLst>
                  <a:gd name="adj" fmla="val 0"/>
                </a:avLst>
              </a:prstGeom>
              <a:blipFill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vert="horz" lIns="91440" tIns="45720" rIns="91440" bIns="45720" rtlCol="0" anchor="ctr">
                <a:normAutofit/>
              </a:bodyPr>
              <a:lstStyle>
                <a:lvl1pPr marL="228600" indent="-182880" algn="l" defTabSz="914400" rtl="0" eaLnBrk="1" latinLnBrk="0" hangingPunct="1">
                  <a:lnSpc>
                    <a:spcPct val="110000"/>
                  </a:lnSpc>
                  <a:spcBef>
                    <a:spcPts val="10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1pPr>
                <a:lvl2pPr marL="6858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2pPr>
                <a:lvl3pPr marL="11430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3pPr>
                <a:lvl4pPr marL="16002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4pPr>
                <a:lvl5pPr marL="2057400" indent="-182880" algn="l" defTabSz="914400" rtl="0" eaLnBrk="1" latinLnBrk="0" hangingPunct="1">
                  <a:lnSpc>
                    <a:spcPct val="110000"/>
                  </a:lnSpc>
                  <a:spcBef>
                    <a:spcPts val="5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Plus Jakarta Sans" pitchFamily="2" charset="77"/>
                    <a:ea typeface="+mn-ea"/>
                    <a:cs typeface="Plus Jakarta Sans" pitchFamily="2" charset="77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" indent="0" algn="ctr">
                  <a:buNone/>
                </a:pPr>
                <a:endParaRPr lang="en-US">
                  <a:solidFill>
                    <a:schemeClr val="tx1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2FB24B5-55A7-3137-E06F-CEF1C81A88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>
                <a:fillRect/>
              </a:stretch>
            </p:blipFill>
            <p:spPr>
              <a:xfrm>
                <a:off x="1098466" y="7205770"/>
                <a:ext cx="4305956" cy="19552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6014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DD520-D086-AE2B-3C30-A341EB63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87BBEAC-7222-A538-2911-90F05A3E4B1B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6F02B8-1F16-4822-F31E-C9B0C0D7A2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" r="-42" b="28653"/>
          <a:stretch>
            <a:fillRect/>
          </a:stretch>
        </p:blipFill>
        <p:spPr>
          <a:xfrm>
            <a:off x="6185408" y="685763"/>
            <a:ext cx="5383497" cy="574638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B9CAD7E-EE94-E143-DC4B-D43A68EFB3B5}"/>
              </a:ext>
            </a:extLst>
          </p:cNvPr>
          <p:cNvSpPr txBox="1">
            <a:spLocks/>
          </p:cNvSpPr>
          <p:nvPr/>
        </p:nvSpPr>
        <p:spPr>
          <a:xfrm>
            <a:off x="457200" y="697160"/>
            <a:ext cx="5209954" cy="972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Plus Jakarta Sans" pitchFamily="2" charset="77"/>
                <a:ea typeface="+mj-ea"/>
                <a:cs typeface="Plus Jakarta Sans" pitchFamily="2" charset="77"/>
              </a:defRPr>
            </a:lvl1pPr>
          </a:lstStyle>
          <a:p>
            <a:r>
              <a:rPr lang="en-US">
                <a:latin typeface="Plus Jakarta Sans"/>
                <a:cs typeface="Plus Jakarta Sans"/>
              </a:rPr>
              <a:t>How Will Students Accept Their Admission?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359310F-E341-6BA4-5CC7-32FEB90CF28E}"/>
              </a:ext>
            </a:extLst>
          </p:cNvPr>
          <p:cNvSpPr txBox="1">
            <a:spLocks/>
          </p:cNvSpPr>
          <p:nvPr/>
        </p:nvSpPr>
        <p:spPr>
          <a:xfrm>
            <a:off x="457199" y="1990061"/>
            <a:ext cx="4538315" cy="8290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sz="1800">
                <a:latin typeface="Plus Jakarta Sans"/>
                <a:cs typeface="Plus Jakarta Sans"/>
              </a:rPr>
              <a:t>Next, a student will complete their contact information, including:</a:t>
            </a:r>
          </a:p>
          <a:p>
            <a:pPr marL="651510" lvl="1" indent="-285750" eaLnBrk="0" fontAlgn="base" hangingPunct="0">
              <a:spcBef>
                <a:spcPts val="600"/>
              </a:spcBef>
              <a:buClr>
                <a:schemeClr val="accent1"/>
              </a:buClr>
            </a:pPr>
            <a:r>
              <a:rPr lang="en-US" altLang="en-US">
                <a:latin typeface="Plus Jakarta Sans"/>
                <a:cs typeface="Plus Jakarta Sans"/>
              </a:rPr>
              <a:t>Phone number</a:t>
            </a:r>
          </a:p>
          <a:p>
            <a:pPr marL="651510" lvl="1" indent="-285750" eaLnBrk="0" fontAlgn="base" hangingPunct="0">
              <a:spcBef>
                <a:spcPts val="600"/>
              </a:spcBef>
              <a:buClr>
                <a:schemeClr val="accent1"/>
              </a:buClr>
            </a:pPr>
            <a:r>
              <a:rPr lang="en-US" altLang="en-US">
                <a:latin typeface="Plus Jakarta Sans"/>
                <a:cs typeface="Plus Jakarta Sans"/>
              </a:rPr>
              <a:t>Option to opt-in to text reminders</a:t>
            </a:r>
          </a:p>
          <a:p>
            <a:pPr marL="365760" lvl="1" indent="0" eaLnBrk="0" fontAlgn="base" hangingPunct="0">
              <a:spcBef>
                <a:spcPts val="600"/>
              </a:spcBef>
              <a:buNone/>
            </a:pPr>
            <a:r>
              <a:rPr lang="en-US" altLang="en-US" b="1">
                <a:latin typeface="Plus Jakarta Sans"/>
                <a:cs typeface="Plus Jakarta Sans"/>
              </a:rPr>
              <a:t>Note: </a:t>
            </a:r>
            <a:r>
              <a:rPr lang="en-US" altLang="en-US">
                <a:latin typeface="Plus Jakarta Sans"/>
                <a:cs typeface="Plus Jakarta Sans"/>
              </a:rPr>
              <a:t>Students must go through each section, clicking </a:t>
            </a:r>
            <a:r>
              <a:rPr lang="en-US" altLang="en-US" b="1">
                <a:latin typeface="Plus Jakarta Sans"/>
                <a:cs typeface="Plus Jakarta Sans"/>
              </a:rPr>
              <a:t>Save</a:t>
            </a:r>
            <a:r>
              <a:rPr lang="en-US" altLang="en-US">
                <a:latin typeface="Plus Jakarta Sans"/>
                <a:cs typeface="Plus Jakarta Sans"/>
              </a:rPr>
              <a:t>, before they can access the forms.</a:t>
            </a:r>
            <a:endParaRPr lang="en-US" sz="1800">
              <a:latin typeface="Plus Jakarta Sans"/>
              <a:cs typeface="Plus Jakarta Sans"/>
            </a:endParaRPr>
          </a:p>
        </p:txBody>
      </p:sp>
    </p:spTree>
    <p:extLst>
      <p:ext uri="{BB962C8B-B14F-4D97-AF65-F5344CB8AC3E}">
        <p14:creationId xmlns:p14="http://schemas.microsoft.com/office/powerpoint/2010/main" val="2586943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F912B-BED7-048A-1C70-F3E74A593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361AE71-40D2-0983-88DD-133F34A5252D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E0EADC-7229-8209-E9C2-ADEAF6665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5407" y="2750288"/>
            <a:ext cx="5383497" cy="3671424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78E1505-6ECB-8D14-99DE-F4C7FAA77044}"/>
              </a:ext>
            </a:extLst>
          </p:cNvPr>
          <p:cNvSpPr txBox="1">
            <a:spLocks/>
          </p:cNvSpPr>
          <p:nvPr/>
        </p:nvSpPr>
        <p:spPr>
          <a:xfrm>
            <a:off x="457200" y="697160"/>
            <a:ext cx="5209954" cy="972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Plus Jakarta Sans" pitchFamily="2" charset="77"/>
                <a:ea typeface="+mj-ea"/>
                <a:cs typeface="Plus Jakarta Sans" pitchFamily="2" charset="77"/>
              </a:defRPr>
            </a:lvl1pPr>
          </a:lstStyle>
          <a:p>
            <a:r>
              <a:rPr lang="en-US">
                <a:latin typeface="Plus Jakarta Sans"/>
                <a:cs typeface="Plus Jakarta Sans"/>
              </a:rPr>
              <a:t>How Will Students Accept Their Admission?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CFF9FE-FDE1-98AE-958B-628AD11B4999}"/>
              </a:ext>
            </a:extLst>
          </p:cNvPr>
          <p:cNvSpPr txBox="1">
            <a:spLocks/>
          </p:cNvSpPr>
          <p:nvPr/>
        </p:nvSpPr>
        <p:spPr>
          <a:xfrm>
            <a:off x="457199" y="1990061"/>
            <a:ext cx="4538315" cy="8290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altLang="en-US" sz="1800"/>
              <a:t>(contd.) Students will then complete their demographic information, including: </a:t>
            </a:r>
          </a:p>
          <a:p>
            <a:pPr marL="640080" lvl="1" indent="-285750" eaLnBrk="0" fontAlgn="base" hangingPunct="0">
              <a:spcBef>
                <a:spcPts val="600"/>
              </a:spcBef>
            </a:pPr>
            <a:r>
              <a:rPr lang="en-US" altLang="en-US">
                <a:latin typeface="Plus Jakarta Sans"/>
                <a:cs typeface="Plus Jakarta Sans"/>
              </a:rPr>
              <a:t>Basic demographic data like birthday, gender, and race</a:t>
            </a:r>
          </a:p>
          <a:p>
            <a:pPr marL="640080" lvl="1" indent="-285750" eaLnBrk="0" fontAlgn="base" hangingPunct="0">
              <a:spcBef>
                <a:spcPts val="600"/>
              </a:spcBef>
            </a:pPr>
            <a:r>
              <a:rPr lang="en-US" altLang="en-US">
                <a:latin typeface="Plus Jakarta Sans"/>
                <a:cs typeface="Plus Jakarta Sans"/>
              </a:rPr>
              <a:t>Social Security Number (Optional)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9D8DEF-A89E-E360-318A-429C54B9D0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"/>
          <a:stretch>
            <a:fillRect/>
          </a:stretch>
        </p:blipFill>
        <p:spPr>
          <a:xfrm>
            <a:off x="6185408" y="685763"/>
            <a:ext cx="5383497" cy="28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81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DA280-5293-6F35-341A-5BE34E566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FB29FB4-C1ED-40DD-9BB3-7D286D9541F8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screenshot of a college application&#10;&#10;AI-generated content may be incorrect.">
            <a:extLst>
              <a:ext uri="{FF2B5EF4-FFF2-40B4-BE49-F238E27FC236}">
                <a16:creationId xmlns:a16="http://schemas.microsoft.com/office/drawing/2014/main" id="{FD702822-CEAF-FD04-716C-2DFFBB4231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5408" y="2105247"/>
            <a:ext cx="5383497" cy="431646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46C5C9C-B204-81D6-7B08-E6AEC2D416DC}"/>
              </a:ext>
            </a:extLst>
          </p:cNvPr>
          <p:cNvSpPr txBox="1">
            <a:spLocks/>
          </p:cNvSpPr>
          <p:nvPr/>
        </p:nvSpPr>
        <p:spPr>
          <a:xfrm>
            <a:off x="457199" y="1990061"/>
            <a:ext cx="4538315" cy="16781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altLang="en-US" sz="1800"/>
              <a:t>(contd.) </a:t>
            </a:r>
            <a:r>
              <a:rPr lang="en-US" altLang="en-US" sz="1800">
                <a:latin typeface="Plus Jakarta Sans"/>
                <a:cs typeface="Plus Jakarta Sans"/>
              </a:rPr>
              <a:t>Parents are often a key factor in helping students enroll at the college or university of their choice. Students will complete their parent profile to continue, including:</a:t>
            </a:r>
          </a:p>
          <a:p>
            <a:pPr marL="560070" marR="0" lvl="1" indent="-285750" eaLnBrk="0" fontAlgn="base" hangingPunct="0">
              <a:lnSpc>
                <a:spcPct val="100000"/>
              </a:lnSpc>
              <a:spcBef>
                <a:spcPts val="600"/>
              </a:spcBef>
              <a:buSzTx/>
              <a:tabLst/>
            </a:pPr>
            <a:r>
              <a:rPr lang="en-US" altLang="en-US">
                <a:latin typeface="Plus Jakarta Sans"/>
                <a:cs typeface="Plus Jakarta Sans"/>
              </a:rPr>
              <a:t>Parent first and last name</a:t>
            </a:r>
          </a:p>
          <a:p>
            <a:pPr marL="560070" marR="0" lvl="1" indent="-285750" eaLnBrk="0" fontAlgn="base" hangingPunct="0">
              <a:lnSpc>
                <a:spcPct val="100000"/>
              </a:lnSpc>
              <a:spcBef>
                <a:spcPts val="600"/>
              </a:spcBef>
              <a:buSzTx/>
              <a:tabLst/>
            </a:pPr>
            <a:r>
              <a:rPr lang="en-US" altLang="en-US">
                <a:latin typeface="Plus Jakarta Sans"/>
                <a:cs typeface="Plus Jakarta Sans"/>
              </a:rPr>
              <a:t>Parent relationship (Mother, Father, Legal Guardian)</a:t>
            </a:r>
          </a:p>
          <a:p>
            <a:pPr marL="560070" marR="0" lvl="1" indent="-285750" eaLnBrk="0" fontAlgn="base" hangingPunct="0">
              <a:lnSpc>
                <a:spcPct val="100000"/>
              </a:lnSpc>
              <a:spcBef>
                <a:spcPts val="600"/>
              </a:spcBef>
              <a:buSzTx/>
              <a:tabLst/>
            </a:pPr>
            <a:r>
              <a:rPr lang="en-US" altLang="en-US">
                <a:latin typeface="Plus Jakarta Sans"/>
                <a:cs typeface="Plus Jakarta Sans"/>
              </a:rPr>
              <a:t>Parent Email</a:t>
            </a:r>
          </a:p>
          <a:p>
            <a:pPr marL="560070" marR="0" lvl="1" indent="-285750" eaLnBrk="0" fontAlgn="base" hangingPunct="0">
              <a:lnSpc>
                <a:spcPct val="100000"/>
              </a:lnSpc>
              <a:spcBef>
                <a:spcPts val="600"/>
              </a:spcBef>
              <a:buSzTx/>
              <a:tabLst/>
            </a:pPr>
            <a:r>
              <a:rPr lang="en-US" altLang="en-US">
                <a:latin typeface="Plus Jakarta Sans"/>
                <a:cs typeface="Plus Jakarta Sans"/>
              </a:rPr>
              <a:t>Parent Highest Level of Education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32623D8-A22A-0B7F-4955-16A711D488CD}"/>
              </a:ext>
            </a:extLst>
          </p:cNvPr>
          <p:cNvSpPr txBox="1">
            <a:spLocks/>
          </p:cNvSpPr>
          <p:nvPr/>
        </p:nvSpPr>
        <p:spPr>
          <a:xfrm>
            <a:off x="457200" y="697160"/>
            <a:ext cx="5209954" cy="972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Plus Jakarta Sans" pitchFamily="2" charset="77"/>
                <a:ea typeface="+mj-ea"/>
                <a:cs typeface="Plus Jakarta Sans" pitchFamily="2" charset="77"/>
              </a:defRPr>
            </a:lvl1pPr>
          </a:lstStyle>
          <a:p>
            <a:r>
              <a:rPr lang="en-US">
                <a:latin typeface="Plus Jakarta Sans"/>
                <a:cs typeface="Plus Jakarta Sans"/>
              </a:rPr>
              <a:t>How Will Students Accept Their Admission?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17FE4B-81A3-AD66-6C1C-DB86F10970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"/>
          <a:stretch>
            <a:fillRect/>
          </a:stretch>
        </p:blipFill>
        <p:spPr>
          <a:xfrm>
            <a:off x="6185408" y="685763"/>
            <a:ext cx="5383497" cy="28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BC54D-DDD1-0B8E-4C20-E4938B643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73808DE-7C5F-5D99-FFF7-5ED7C52CF39F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D19D78-CC86-53DC-BF15-00F6D08F6C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5408" y="2083981"/>
            <a:ext cx="5383497" cy="433773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C69BD92-CEBB-6589-4CC3-E622A370D5B8}"/>
              </a:ext>
            </a:extLst>
          </p:cNvPr>
          <p:cNvSpPr txBox="1">
            <a:spLocks/>
          </p:cNvSpPr>
          <p:nvPr/>
        </p:nvSpPr>
        <p:spPr>
          <a:xfrm>
            <a:off x="457200" y="697160"/>
            <a:ext cx="5209954" cy="972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Plus Jakarta Sans" pitchFamily="2" charset="77"/>
                <a:ea typeface="+mj-ea"/>
                <a:cs typeface="Plus Jakarta Sans" pitchFamily="2" charset="77"/>
              </a:defRPr>
            </a:lvl1pPr>
          </a:lstStyle>
          <a:p>
            <a:r>
              <a:rPr lang="en-US">
                <a:latin typeface="Plus Jakarta Sans"/>
                <a:cs typeface="Plus Jakarta Sans"/>
              </a:rPr>
              <a:t>How Will Students Accept Their Admission?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6CCC5E2-6214-2825-7337-8340E5E5D90B}"/>
              </a:ext>
            </a:extLst>
          </p:cNvPr>
          <p:cNvSpPr txBox="1">
            <a:spLocks/>
          </p:cNvSpPr>
          <p:nvPr/>
        </p:nvSpPr>
        <p:spPr>
          <a:xfrm>
            <a:off x="457199" y="1990061"/>
            <a:ext cx="4538315" cy="16781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altLang="en-US" sz="1800"/>
              <a:t>(contd.) </a:t>
            </a:r>
            <a:r>
              <a:rPr lang="en-US" altLang="en-US" sz="1800">
                <a:latin typeface="Plus Jakarta Sans"/>
                <a:cs typeface="Plus Jakarta Sans"/>
              </a:rPr>
              <a:t>Students will complete a safety section, which aligns with standard NC institution application questions.</a:t>
            </a:r>
            <a:br>
              <a:rPr lang="en-US" altLang="en-US" sz="1800">
                <a:latin typeface="Plus Jakarta Sans"/>
                <a:cs typeface="Plus Jakarta Sans"/>
              </a:rPr>
            </a:br>
            <a:br>
              <a:rPr lang="en-US" altLang="en-US" sz="1800">
                <a:latin typeface="Plus Jakarta Sans"/>
                <a:cs typeface="Plus Jakarta Sans"/>
              </a:rPr>
            </a:br>
            <a:r>
              <a:rPr lang="en-US" altLang="en-US" sz="1800">
                <a:latin typeface="Plus Jakarta Sans"/>
                <a:cs typeface="Plus Jakarta Sans"/>
              </a:rPr>
              <a:t>This section includes a comment box to collect information on why a student might have answered “yes” to a prior question on conduct and campus safety.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455BF2-E828-0C8B-AFCD-51528F700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"/>
          <a:stretch>
            <a:fillRect/>
          </a:stretch>
        </p:blipFill>
        <p:spPr>
          <a:xfrm>
            <a:off x="6185408" y="685763"/>
            <a:ext cx="5383497" cy="28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56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8E24B-334D-1D81-C0B1-CB55721D7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AE60770-DAF7-EED3-4032-84AA11AB6DF9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084D9E-CAE9-53C4-D5E5-A242CAB4F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7160"/>
            <a:ext cx="4753535" cy="1414669"/>
          </a:xfrm>
        </p:spPr>
        <p:txBody>
          <a:bodyPr>
            <a:normAutofit/>
          </a:bodyPr>
          <a:lstStyle/>
          <a:p>
            <a:r>
              <a:rPr lang="en-US">
                <a:latin typeface="Plus Jakarta Sans"/>
                <a:cs typeface="Plus Jakarta Sans"/>
              </a:rPr>
              <a:t>Next, Students Will Complete Their Forms!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D85157A-2E0F-1B7B-AF9D-7C9D59075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1990061"/>
            <a:ext cx="4887687" cy="3798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</a:pPr>
            <a:r>
              <a:rPr lang="en-US" altLang="en-US" sz="1800">
                <a:latin typeface="Plus Jakarta Sans"/>
                <a:cs typeface="Plus Jakarta Sans"/>
              </a:rPr>
              <a:t>Once students complete their profile, they’ll see the list of colleges and universities where they are eligible for admission, and will have the option to complete a short form to accept their admission and send their transcript to the colleges and universities of their choice.</a:t>
            </a:r>
          </a:p>
          <a:p>
            <a:pPr marL="651510" indent="-285750" eaLnBrk="0" fontAlgn="base" hangingPunct="0">
              <a:spcBef>
                <a:spcPts val="600"/>
              </a:spcBef>
            </a:pPr>
            <a:r>
              <a:rPr lang="en-US" altLang="en-US" sz="1800">
                <a:latin typeface="Plus Jakarta Sans"/>
                <a:cs typeface="Plus Jakarta Sans"/>
              </a:rPr>
              <a:t>Information that has already been filled out will auto-populate across submissions. No need to start over with each form!</a:t>
            </a:r>
          </a:p>
        </p:txBody>
      </p:sp>
      <p:pic>
        <p:nvPicPr>
          <p:cNvPr id="6" name="Picture 5" descr="A screenshot of a college application&#10;&#10;AI-generated content may be incorrect.">
            <a:extLst>
              <a:ext uri="{FF2B5EF4-FFF2-40B4-BE49-F238E27FC236}">
                <a16:creationId xmlns:a16="http://schemas.microsoft.com/office/drawing/2014/main" id="{81EDED72-AF90-1D69-605E-C1252CA04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314" y="691050"/>
            <a:ext cx="3409583" cy="3733486"/>
          </a:xfrm>
          <a:prstGeom prst="rect">
            <a:avLst/>
          </a:prstGeom>
        </p:spPr>
      </p:pic>
      <p:pic>
        <p:nvPicPr>
          <p:cNvPr id="8" name="drawing">
            <a:extLst>
              <a:ext uri="{FF2B5EF4-FFF2-40B4-BE49-F238E27FC236}">
                <a16:creationId xmlns:a16="http://schemas.microsoft.com/office/drawing/2014/main" id="{7296D950-20ED-9C36-FA4A-A52E1F4172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08605" y="3207410"/>
            <a:ext cx="3938419" cy="31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28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67B78-C644-5299-CEEE-9DE5D4F10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6368FD2-C9DF-258A-579B-EC1B897FF7C4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4F0358-E6AD-056B-E4E3-4B512F4F9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7160"/>
            <a:ext cx="5788702" cy="553329"/>
          </a:xfrm>
        </p:spPr>
        <p:txBody>
          <a:bodyPr>
            <a:normAutofit/>
          </a:bodyPr>
          <a:lstStyle/>
          <a:p>
            <a:r>
              <a:rPr lang="en-US">
                <a:latin typeface="Plus Jakarta Sans"/>
                <a:cs typeface="Plus Jakarta Sans"/>
              </a:rPr>
              <a:t>It’s Confirmed!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45CD81-7201-D66B-8CB6-CF9DE91029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0" t="4854" r="4142" b="18710"/>
          <a:stretch>
            <a:fillRect/>
          </a:stretch>
        </p:blipFill>
        <p:spPr>
          <a:xfrm>
            <a:off x="6185408" y="1037058"/>
            <a:ext cx="5383497" cy="501248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D4E40-BD7E-4929-40F4-ED183BD29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4706472" cy="4956121"/>
          </a:xfrm>
        </p:spPr>
        <p:txBody>
          <a:bodyPr/>
          <a:lstStyle/>
          <a:p>
            <a:pPr marL="45720" indent="0">
              <a:buNone/>
            </a:pPr>
            <a:r>
              <a:rPr lang="en-US" sz="1800"/>
              <a:t>Once students reach this page, they have successfully completed their form to accept admission at the institutions of their choice! </a:t>
            </a:r>
          </a:p>
          <a:p>
            <a:pPr marL="45720" indent="0">
              <a:buNone/>
            </a:pPr>
            <a:r>
              <a:rPr lang="en-US" sz="1800" b="1">
                <a:latin typeface="Plus Jakarta Sans"/>
                <a:cs typeface="Plus Jakarta Sans"/>
              </a:rPr>
              <a:t>Note: </a:t>
            </a:r>
            <a:r>
              <a:rPr lang="en-US" sz="1800" b="1">
                <a:solidFill>
                  <a:schemeClr val="accent1"/>
                </a:solidFill>
                <a:latin typeface="Plus Jakarta Sans"/>
                <a:cs typeface="Plus Jakarta Sans"/>
              </a:rPr>
              <a:t>Acceptance is not the same as enrollment. </a:t>
            </a:r>
            <a:r>
              <a:rPr lang="en-US" sz="1800">
                <a:latin typeface="Plus Jakarta Sans"/>
                <a:cs typeface="Plus Jakarta Sans"/>
              </a:rPr>
              <a:t>A student’s institution may reach out for additional information or next steps around housing, deposits, tuition, and scholarships. </a:t>
            </a:r>
            <a:r>
              <a:rPr lang="en-US" sz="1800" b="1">
                <a:latin typeface="Plus Jakarta Sans"/>
                <a:cs typeface="Plus Jakarta Sans"/>
              </a:rPr>
              <a:t>Watch your email for more information! </a:t>
            </a:r>
            <a:endParaRPr lang="en-US" sz="1800" b="1"/>
          </a:p>
          <a:p>
            <a:pPr marL="45720" indent="0">
              <a:buNone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10761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FD11C1-8789-B167-95C2-3A8C194E7483}"/>
              </a:ext>
            </a:extLst>
          </p:cNvPr>
          <p:cNvSpPr/>
          <p:nvPr/>
        </p:nvSpPr>
        <p:spPr>
          <a:xfrm>
            <a:off x="0" y="4156600"/>
            <a:ext cx="9426388" cy="22509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CBBCA9-4D3C-0B2E-6BE3-50A3E62A7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7160"/>
            <a:ext cx="6657407" cy="553329"/>
          </a:xfrm>
        </p:spPr>
        <p:txBody>
          <a:bodyPr/>
          <a:lstStyle/>
          <a:p>
            <a:r>
              <a:rPr lang="en-US">
                <a:latin typeface="Plus Jakarta Sans"/>
                <a:cs typeface="Plus Jakarta Sans"/>
              </a:rPr>
              <a:t>Will There Be Application Fees?</a:t>
            </a:r>
            <a:endParaRPr lang="en-US" b="0">
              <a:solidFill>
                <a:srgbClr val="000000"/>
              </a:solidFill>
              <a:latin typeface="Plus Jakarta Sans"/>
              <a:cs typeface="Plus Jakarta San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D4051-B348-6E76-EFA0-FC5F1BC06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47800"/>
            <a:ext cx="6185647" cy="207093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600"/>
              </a:spcBef>
            </a:pPr>
            <a:r>
              <a:rPr lang="en-US" sz="1400">
                <a:latin typeface="Plus Jakarta Sans"/>
                <a:cs typeface="Plus Jakarta Sans"/>
              </a:rPr>
              <a:t>Most forms submitted through NC College Connect will be free – including all forms submitted to North Carolina Community Colleges and North Carolina Independent Colleges and Universities. </a:t>
            </a:r>
          </a:p>
          <a:p>
            <a:pPr>
              <a:spcBef>
                <a:spcPts val="600"/>
              </a:spcBef>
            </a:pPr>
            <a:r>
              <a:rPr lang="en-US" sz="1400">
                <a:latin typeface="Plus Jakarta Sans"/>
                <a:cs typeface="Plus Jakarta Sans"/>
              </a:rPr>
              <a:t>For  UNC institutions, students will be required to pay an application fee ranging from $20 to $75 alongside their short form. </a:t>
            </a:r>
            <a:endParaRPr lang="en-US" sz="1400">
              <a:solidFill>
                <a:srgbClr val="333333"/>
              </a:solidFill>
              <a:latin typeface="Plus Jakarta Sans"/>
              <a:cs typeface="Plus Jakarta Sans"/>
            </a:endParaRPr>
          </a:p>
          <a:p>
            <a:pPr>
              <a:spcBef>
                <a:spcPts val="600"/>
              </a:spcBef>
            </a:pPr>
            <a:r>
              <a:rPr lang="en-US" sz="1400">
                <a:latin typeface="Plus Jakarta Sans"/>
                <a:cs typeface="Plus Jakarta Sans"/>
              </a:rPr>
              <a:t>Most participating institutions will accept approved fee waivers (such as the College Board or ACT fee waiver). </a:t>
            </a:r>
            <a:r>
              <a:rPr lang="en-US" sz="1400" b="1">
                <a:latin typeface="Plus Jakarta Sans"/>
                <a:cs typeface="Plus Jakarta Sans"/>
              </a:rPr>
              <a:t>Students are responsible for following up with their high school counselor to provide an approved fee waiver form (NACAC, SAT, or ACT) to the college.</a:t>
            </a:r>
            <a:endParaRPr lang="en-US" sz="1400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414ADF-71CA-BD91-A69C-8FC8E2F8CC6C}"/>
              </a:ext>
            </a:extLst>
          </p:cNvPr>
          <p:cNvSpPr txBox="1"/>
          <p:nvPr/>
        </p:nvSpPr>
        <p:spPr>
          <a:xfrm>
            <a:off x="421523" y="4512620"/>
            <a:ext cx="6256998" cy="15388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400" b="1">
                <a:latin typeface="Plus Jakarta Sans"/>
                <a:cs typeface="Plus Jakarta Sans"/>
              </a:rPr>
              <a:t>Students should apply </a:t>
            </a:r>
            <a:r>
              <a:rPr lang="en-US" sz="1400" b="1" u="sng">
                <a:latin typeface="Plus Jakarta Sans"/>
                <a:cs typeface="Plus Jakarta Sans"/>
              </a:rPr>
              <a:t>early</a:t>
            </a:r>
            <a:r>
              <a:rPr lang="en-US" sz="1400" b="1">
                <a:latin typeface="Plus Jakarta Sans"/>
                <a:cs typeface="Plus Jakarta Sans"/>
              </a:rPr>
              <a:t> if they want to meet priority dates for financial aid, scholarships, honors programs, or specific programs. Applying early — not waiting for College Application Week — </a:t>
            </a:r>
            <a:br>
              <a:rPr lang="en-US" sz="1400" b="1">
                <a:latin typeface="Plus Jakarta Sans"/>
                <a:cs typeface="Plus Jakarta Sans"/>
              </a:rPr>
            </a:br>
            <a:r>
              <a:rPr lang="en-US" sz="1400" b="1">
                <a:latin typeface="Plus Jakarta Sans"/>
                <a:cs typeface="Plus Jakarta Sans"/>
              </a:rPr>
              <a:t>has its advantages! </a:t>
            </a:r>
          </a:p>
          <a:p>
            <a:pPr algn="ctr">
              <a:spcAft>
                <a:spcPts val="1200"/>
              </a:spcAft>
            </a:pPr>
            <a:r>
              <a:rPr lang="en-US" sz="1400" b="1">
                <a:latin typeface="Plus Jakarta Sans"/>
                <a:cs typeface="Plus Jakarta Sans"/>
              </a:rPr>
              <a:t>If application fees are a concern, mark your calendar for College Application Week (10/19-10/25)</a:t>
            </a:r>
            <a:r>
              <a:rPr lang="en-US" sz="1400">
                <a:latin typeface="Plus Jakarta Sans"/>
                <a:cs typeface="Plus Jakarta Sans"/>
              </a:rPr>
              <a:t> </a:t>
            </a:r>
            <a:r>
              <a:rPr lang="en-US" sz="1400" b="1">
                <a:latin typeface="Plus Jakarta Sans"/>
                <a:cs typeface="Plus Jakarta Sans"/>
              </a:rPr>
              <a:t>when application fees will be waived.</a:t>
            </a:r>
            <a:endParaRPr lang="en-US" sz="1600"/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BBEDA61-E248-435F-E4F6-854F1D139B22}"/>
              </a:ext>
            </a:extLst>
          </p:cNvPr>
          <p:cNvSpPr/>
          <p:nvPr/>
        </p:nvSpPr>
        <p:spPr>
          <a:xfrm>
            <a:off x="7126940" y="697160"/>
            <a:ext cx="4605531" cy="6160840"/>
          </a:xfrm>
          <a:prstGeom prst="round2SameRect">
            <a:avLst>
              <a:gd name="adj1" fmla="val 7324"/>
              <a:gd name="adj2" fmla="val 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45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7DDC3-C2AD-7483-6214-9DAA47230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3D28B-2288-8DD1-AD4C-1004AC95E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Keep in Mind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37204E1-4A73-87EE-7F62-F5BE5B157C53}"/>
              </a:ext>
            </a:extLst>
          </p:cNvPr>
          <p:cNvGrpSpPr/>
          <p:nvPr/>
        </p:nvGrpSpPr>
        <p:grpSpPr>
          <a:xfrm>
            <a:off x="9387281" y="1447800"/>
            <a:ext cx="1016406" cy="761843"/>
            <a:chOff x="554736" y="2296546"/>
            <a:chExt cx="768096" cy="575723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0761F92-5692-A86D-CC9C-D2A6E33F6CD0}"/>
                </a:ext>
              </a:extLst>
            </p:cNvPr>
            <p:cNvSpPr/>
            <p:nvPr/>
          </p:nvSpPr>
          <p:spPr>
            <a:xfrm>
              <a:off x="648618" y="2296546"/>
              <a:ext cx="574619" cy="574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3" name="Title 1">
              <a:extLst>
                <a:ext uri="{FF2B5EF4-FFF2-40B4-BE49-F238E27FC236}">
                  <a16:creationId xmlns:a16="http://schemas.microsoft.com/office/drawing/2014/main" id="{C878C1FC-9865-008D-1D0B-2914DF851788}"/>
                </a:ext>
              </a:extLst>
            </p:cNvPr>
            <p:cNvSpPr txBox="1">
              <a:spLocks/>
            </p:cNvSpPr>
            <p:nvPr/>
          </p:nvSpPr>
          <p:spPr>
            <a:xfrm>
              <a:off x="554736" y="2318940"/>
              <a:ext cx="768096" cy="5533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Plus Jakarta Sans" pitchFamily="2" charset="77"/>
                  <a:ea typeface="+mj-ea"/>
                  <a:cs typeface="Plus Jakarta Sans" pitchFamily="2" charset="77"/>
                </a:defRPr>
              </a:lvl1pPr>
            </a:lstStyle>
            <a:p>
              <a:pPr algn="ctr"/>
              <a:r>
                <a:rPr lang="en-US" sz="4000"/>
                <a:t>3</a:t>
              </a:r>
            </a:p>
          </p:txBody>
        </p:sp>
      </p:grp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3589C345-7658-781F-7991-7A6085D67E25}"/>
              </a:ext>
            </a:extLst>
          </p:cNvPr>
          <p:cNvSpPr txBox="1">
            <a:spLocks/>
          </p:cNvSpPr>
          <p:nvPr/>
        </p:nvSpPr>
        <p:spPr>
          <a:xfrm>
            <a:off x="4282912" y="2433842"/>
            <a:ext cx="3566160" cy="3940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latin typeface="Plus Jakarta Sans"/>
                <a:cs typeface="Plus Jakarta Sans"/>
              </a:rPr>
              <a:t>While students may qualify for direct admission to the colleges and universities that are a part of NC College Connect, </a:t>
            </a:r>
            <a:r>
              <a:rPr lang="en-US" sz="1600" b="1">
                <a:latin typeface="Plus Jakarta Sans"/>
                <a:cs typeface="Plus Jakarta Sans"/>
              </a:rPr>
              <a:t>students are encouraged to apply to any other North Carolina college or university </a:t>
            </a:r>
            <a:r>
              <a:rPr lang="en-US" sz="1600">
                <a:latin typeface="Plus Jakarta Sans"/>
                <a:cs typeface="Plus Jakarta Sans"/>
              </a:rPr>
              <a:t>they would like via </a:t>
            </a:r>
            <a:r>
              <a:rPr lang="en-US" sz="1600" err="1">
                <a:latin typeface="Plus Jakarta Sans"/>
                <a:cs typeface="Plus Jakarta Sans"/>
              </a:rPr>
              <a:t>CFNC.org</a:t>
            </a:r>
            <a:r>
              <a:rPr lang="en-US" sz="1600">
                <a:latin typeface="Plus Jakarta Sans"/>
                <a:cs typeface="Plus Jakarta Sans"/>
              </a:rPr>
              <a:t>, based on their priorities and interests. </a:t>
            </a:r>
            <a:endParaRPr lang="en-US" sz="1600" b="1" u="sng">
              <a:solidFill>
                <a:schemeClr val="accent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E2B22BD-9594-07C0-1EB5-6EFCB6343D91}"/>
              </a:ext>
            </a:extLst>
          </p:cNvPr>
          <p:cNvGrpSpPr/>
          <p:nvPr/>
        </p:nvGrpSpPr>
        <p:grpSpPr>
          <a:xfrm>
            <a:off x="5557789" y="1447800"/>
            <a:ext cx="1016406" cy="760382"/>
            <a:chOff x="554736" y="2296933"/>
            <a:chExt cx="768096" cy="57461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745DFCC-DA46-32EA-D09B-8F24ED493E18}"/>
                </a:ext>
              </a:extLst>
            </p:cNvPr>
            <p:cNvSpPr/>
            <p:nvPr/>
          </p:nvSpPr>
          <p:spPr>
            <a:xfrm>
              <a:off x="648618" y="2296933"/>
              <a:ext cx="574619" cy="574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544C7C22-EBAB-9A37-F281-409A04ACF00A}"/>
                </a:ext>
              </a:extLst>
            </p:cNvPr>
            <p:cNvSpPr txBox="1">
              <a:spLocks/>
            </p:cNvSpPr>
            <p:nvPr/>
          </p:nvSpPr>
          <p:spPr>
            <a:xfrm>
              <a:off x="554736" y="2307578"/>
              <a:ext cx="768096" cy="5533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Plus Jakarta Sans" pitchFamily="2" charset="77"/>
                  <a:ea typeface="+mj-ea"/>
                  <a:cs typeface="Plus Jakarta Sans" pitchFamily="2" charset="77"/>
                </a:defRPr>
              </a:lvl1pPr>
            </a:lstStyle>
            <a:p>
              <a:pPr algn="ctr"/>
              <a:r>
                <a:rPr lang="en-US" sz="4000"/>
                <a:t>2</a:t>
              </a: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65828-8C9E-1597-44C3-7A30F2A0AC2B}"/>
              </a:ext>
            </a:extLst>
          </p:cNvPr>
          <p:cNvSpPr txBox="1">
            <a:spLocks/>
          </p:cNvSpPr>
          <p:nvPr/>
        </p:nvSpPr>
        <p:spPr>
          <a:xfrm>
            <a:off x="458699" y="2433842"/>
            <a:ext cx="3566160" cy="3940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latin typeface="Plus Jakarta Sans"/>
                <a:cs typeface="Plus Jakarta Sans"/>
              </a:rPr>
              <a:t>Once students have submitted the form through NC College Connect, there is </a:t>
            </a:r>
            <a:r>
              <a:rPr lang="en-US" sz="1600" b="1">
                <a:solidFill>
                  <a:schemeClr val="accent1"/>
                </a:solidFill>
                <a:latin typeface="Plus Jakarta Sans"/>
                <a:cs typeface="Plus Jakarta Sans"/>
              </a:rPr>
              <a:t>no need to submit another application </a:t>
            </a:r>
            <a:r>
              <a:rPr lang="en-US" sz="1600">
                <a:latin typeface="Plus Jakarta Sans"/>
                <a:cs typeface="Plus Jakarta Sans"/>
              </a:rPr>
              <a:t>to apply to the same institutions, whether through their traditional application process or other application platform.</a:t>
            </a:r>
            <a:endParaRPr lang="en-US" sz="16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CE5C279-8901-F2FC-5F77-485406FC1CD4}"/>
              </a:ext>
            </a:extLst>
          </p:cNvPr>
          <p:cNvGrpSpPr/>
          <p:nvPr/>
        </p:nvGrpSpPr>
        <p:grpSpPr>
          <a:xfrm>
            <a:off x="1862303" y="1447802"/>
            <a:ext cx="758953" cy="767561"/>
            <a:chOff x="648618" y="2263645"/>
            <a:chExt cx="547697" cy="58004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786D956-5714-4802-AA62-A902A102DAC6}"/>
                </a:ext>
              </a:extLst>
            </p:cNvPr>
            <p:cNvSpPr/>
            <p:nvPr/>
          </p:nvSpPr>
          <p:spPr>
            <a:xfrm>
              <a:off x="648618" y="2263645"/>
              <a:ext cx="547697" cy="574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45D8231A-42D1-D7DF-707E-91AA96157392}"/>
                </a:ext>
              </a:extLst>
            </p:cNvPr>
            <p:cNvSpPr txBox="1">
              <a:spLocks/>
            </p:cNvSpPr>
            <p:nvPr/>
          </p:nvSpPr>
          <p:spPr>
            <a:xfrm>
              <a:off x="719840" y="2290360"/>
              <a:ext cx="400929" cy="5533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Plus Jakarta Sans" pitchFamily="2" charset="77"/>
                  <a:ea typeface="+mj-ea"/>
                  <a:cs typeface="Plus Jakarta Sans" pitchFamily="2" charset="77"/>
                </a:defRPr>
              </a:lvl1pPr>
            </a:lstStyle>
            <a:p>
              <a:pPr algn="ctr"/>
              <a:r>
                <a:rPr lang="en-US" sz="4000"/>
                <a:t>1</a:t>
              </a:r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C5B3EA-744C-9EEA-E0E3-94F13D0A6EC7}"/>
              </a:ext>
            </a:extLst>
          </p:cNvPr>
          <p:cNvSpPr txBox="1">
            <a:spLocks/>
          </p:cNvSpPr>
          <p:nvPr/>
        </p:nvSpPr>
        <p:spPr>
          <a:xfrm>
            <a:off x="8112404" y="2433842"/>
            <a:ext cx="3566160" cy="3940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chemeClr val="bg1"/>
              </a:buClr>
              <a:buNone/>
            </a:pPr>
            <a:r>
              <a:rPr lang="en-US" sz="1600">
                <a:latin typeface="Plus Jakarta Sans"/>
                <a:cs typeface="Plus Jakarta Sans"/>
              </a:rPr>
              <a:t>Students are encouraged to </a:t>
            </a:r>
            <a:r>
              <a:rPr lang="en-US" sz="1600" b="1">
                <a:latin typeface="Plus Jakarta Sans"/>
                <a:cs typeface="Plus Jakarta Sans"/>
              </a:rPr>
              <a:t>explore their financial aid options </a:t>
            </a:r>
            <a:r>
              <a:rPr lang="en-US" sz="1600">
                <a:latin typeface="Plus Jakarta Sans"/>
                <a:cs typeface="Plus Jakarta Sans"/>
              </a:rPr>
              <a:t>on CFNC.org, including  the Next NC Scholarship, NC Need-Based Scholarship for Private College and University Students, local scholarships, and other sources of federal and state aid, to make informed decisions about their future. </a:t>
            </a:r>
            <a:r>
              <a:rPr lang="en-US" sz="1600" b="1">
                <a:latin typeface="Plus Jakarta Sans"/>
                <a:cs typeface="Plus Jakarta Sans"/>
              </a:rPr>
              <a:t>Completing the FAFSA is a great place to begin! </a:t>
            </a:r>
            <a:endParaRPr lang="en-US" sz="1600" b="1"/>
          </a:p>
        </p:txBody>
      </p:sp>
    </p:spTree>
    <p:extLst>
      <p:ext uri="{BB962C8B-B14F-4D97-AF65-F5344CB8AC3E}">
        <p14:creationId xmlns:p14="http://schemas.microsoft.com/office/powerpoint/2010/main" val="1520451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04210-F0C2-8D3D-E7D1-D8F6D647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4501" y="697160"/>
            <a:ext cx="6657407" cy="553329"/>
          </a:xfrm>
        </p:spPr>
        <p:txBody>
          <a:bodyPr/>
          <a:lstStyle/>
          <a:p>
            <a:r>
              <a:rPr lang="en-US"/>
              <a:t>You Have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A202F-0B78-E8DB-4D65-D9853D5DA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4501" y="1447800"/>
            <a:ext cx="6657407" cy="495612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" indent="0">
              <a:buNone/>
            </a:pPr>
            <a:r>
              <a:rPr lang="en-US" sz="1600">
                <a:latin typeface="Plus Jakarta Sans"/>
                <a:cs typeface="Plus Jakarta Sans"/>
              </a:rPr>
              <a:t>Education partners across the state are aware of the program details and are here to support you as you help students navigate their journey to college. </a:t>
            </a:r>
          </a:p>
          <a:p>
            <a:r>
              <a:rPr lang="en-US" sz="1600">
                <a:highlight>
                  <a:srgbClr val="FFFF00"/>
                </a:highlight>
                <a:latin typeface="Plus Jakarta Sans"/>
                <a:cs typeface="Plus Jakarta Sans"/>
              </a:rPr>
              <a:t>[Your Local CFNC Outreach Coordinator]</a:t>
            </a:r>
          </a:p>
          <a:p>
            <a:r>
              <a:rPr lang="en-US" sz="1600">
                <a:highlight>
                  <a:srgbClr val="FFFF00"/>
                </a:highlight>
                <a:latin typeface="Plus Jakarta Sans"/>
                <a:cs typeface="Plus Jakarta Sans"/>
              </a:rPr>
              <a:t>[Your District or School Contact]</a:t>
            </a:r>
          </a:p>
          <a:p>
            <a:r>
              <a:rPr lang="en-US" sz="1600">
                <a:latin typeface="Plus Jakarta Sans"/>
                <a:cs typeface="Plus Jakarta Sans"/>
              </a:rPr>
              <a:t>And for any other questions: </a:t>
            </a:r>
          </a:p>
          <a:p>
            <a:pPr marL="45720" indent="0">
              <a:buNone/>
            </a:pPr>
            <a:r>
              <a:rPr lang="en-US" sz="1400" b="1" u="sng">
                <a:solidFill>
                  <a:schemeClr val="accent1"/>
                </a:solidFill>
                <a:latin typeface="Plus Jakarta Sans"/>
                <a:cs typeface="Plus Jakarta Sans"/>
              </a:rPr>
              <a:t>For Students and Parents:​</a:t>
            </a:r>
            <a:br>
              <a:rPr lang="en-US" sz="1400"/>
            </a:br>
            <a:r>
              <a:rPr lang="en-US" sz="1400">
                <a:latin typeface="Plus Jakarta Sans"/>
                <a:cs typeface="Plus Jakarta Sans"/>
              </a:rPr>
              <a:t>Mon-Thu 8am-6pm​</a:t>
            </a:r>
            <a:br>
              <a:rPr lang="en-US" sz="1400"/>
            </a:br>
            <a:r>
              <a:rPr lang="en-US" sz="1400">
                <a:latin typeface="Plus Jakarta Sans"/>
                <a:cs typeface="Plus Jakarta Sans"/>
              </a:rPr>
              <a:t>Fri 8am-5pm​</a:t>
            </a:r>
            <a:br>
              <a:rPr lang="en-US" sz="1400"/>
            </a:br>
            <a:r>
              <a:rPr lang="en-US" sz="1400">
                <a:latin typeface="Plus Jakarta Sans"/>
                <a:cs typeface="Plus Jakarta Sans"/>
              </a:rPr>
              <a:t>866.866.CFNC (2362) Option 1​</a:t>
            </a:r>
            <a:br>
              <a:rPr lang="en-US" sz="1400"/>
            </a:br>
            <a:r>
              <a:rPr lang="en-US" sz="1400">
                <a:latin typeface="Plus Jakarta Sans"/>
                <a:cs typeface="Plus Jakarta Sans"/>
              </a:rPr>
              <a:t>336.814.2138 (text messages only)​</a:t>
            </a:r>
            <a:br>
              <a:rPr lang="en-US" sz="1400"/>
            </a:br>
            <a:r>
              <a:rPr lang="en-US" sz="1400">
                <a:latin typeface="Plus Jakarta Sans"/>
                <a:cs typeface="Plus Jakarta Sans"/>
                <a:hlinkClick r:id="rId2"/>
              </a:rPr>
              <a:t>questions@cfncresources.org</a:t>
            </a:r>
            <a:r>
              <a:rPr lang="en-US" sz="1400">
                <a:latin typeface="Plus Jakarta Sans"/>
                <a:cs typeface="Plus Jakarta Sans"/>
              </a:rPr>
              <a:t> ​ </a:t>
            </a:r>
          </a:p>
          <a:p>
            <a:pPr marL="45720" indent="0">
              <a:buNone/>
            </a:pPr>
            <a:endParaRPr lang="en-US" sz="1400"/>
          </a:p>
          <a:p>
            <a:pPr marL="45720" indent="0">
              <a:buNone/>
            </a:pPr>
            <a:r>
              <a:rPr lang="en-US" sz="1400">
                <a:latin typeface="Plus Jakarta Sans"/>
                <a:cs typeface="Plus Jakarta Sans"/>
              </a:rPr>
              <a:t>*Note: CFNC is updating self-service help centers with a chatbot and helpdesk articles related to NC College Connect. </a:t>
            </a:r>
            <a:endParaRPr lang="en-US">
              <a:solidFill>
                <a:srgbClr val="333333"/>
              </a:solidFill>
              <a:latin typeface="Plus Jakarta Sans"/>
              <a:cs typeface="Plus Jakarta Sans"/>
            </a:endParaRPr>
          </a:p>
        </p:txBody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0E2E6214-8CC4-C887-33E0-126729BA480E}"/>
              </a:ext>
            </a:extLst>
          </p:cNvPr>
          <p:cNvSpPr txBox="1">
            <a:spLocks/>
          </p:cNvSpPr>
          <p:nvPr/>
        </p:nvSpPr>
        <p:spPr>
          <a:xfrm>
            <a:off x="456191" y="685800"/>
            <a:ext cx="4394669" cy="5715001"/>
          </a:xfrm>
          <a:prstGeom prst="roundRect">
            <a:avLst>
              <a:gd name="adj" fmla="val 4516"/>
            </a:avLst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endParaRPr 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 descr="A black and blue logo&#10;&#10;Description automatically generated">
            <a:extLst>
              <a:ext uri="{FF2B5EF4-FFF2-40B4-BE49-F238E27FC236}">
                <a16:creationId xmlns:a16="http://schemas.microsoft.com/office/drawing/2014/main" id="{69733A06-CA2E-7B93-63D9-05C430F8E4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0805" y="3737521"/>
            <a:ext cx="1801950" cy="34970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525BB17-4941-9C02-5EA7-F57C0C3B24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397" y="1137786"/>
            <a:ext cx="3602607" cy="338896"/>
          </a:xfrm>
          <a:prstGeom prst="rect">
            <a:avLst/>
          </a:prstGeom>
        </p:spPr>
      </p:pic>
      <p:pic>
        <p:nvPicPr>
          <p:cNvPr id="10" name="Picture 9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FF918E5B-2D91-6135-C7EF-953C3072DA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345" y="2728671"/>
            <a:ext cx="2514187" cy="754256"/>
          </a:xfrm>
          <a:prstGeom prst="rect">
            <a:avLst/>
          </a:prstGeom>
        </p:spPr>
      </p:pic>
      <p:pic>
        <p:nvPicPr>
          <p:cNvPr id="12" name="Picture 11" descr="See the source image">
            <a:extLst>
              <a:ext uri="{FF2B5EF4-FFF2-40B4-BE49-F238E27FC236}">
                <a16:creationId xmlns:a16="http://schemas.microsoft.com/office/drawing/2014/main" id="{B9AD9133-59D0-0939-1295-FB29838D53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043" y="4327114"/>
            <a:ext cx="1727201" cy="1124858"/>
          </a:xfrm>
          <a:prstGeom prst="rect">
            <a:avLst/>
          </a:prstGeom>
        </p:spPr>
      </p:pic>
      <p:pic>
        <p:nvPicPr>
          <p:cNvPr id="17" name="Picture 16" descr="A logo with text on it&#10;&#10;AI-generated content may be incorrect.">
            <a:extLst>
              <a:ext uri="{FF2B5EF4-FFF2-40B4-BE49-F238E27FC236}">
                <a16:creationId xmlns:a16="http://schemas.microsoft.com/office/drawing/2014/main" id="{E503C5BD-E27E-66ED-D7EA-BB5D856362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0719" y="4494116"/>
            <a:ext cx="1801950" cy="667389"/>
          </a:xfrm>
          <a:prstGeom prst="rect">
            <a:avLst/>
          </a:prstGeom>
        </p:spPr>
      </p:pic>
      <p:pic>
        <p:nvPicPr>
          <p:cNvPr id="18" name="Picture 17" descr="A blue circle with a tower in it&#10;&#10;AI-generated content may be incorrect.">
            <a:extLst>
              <a:ext uri="{FF2B5EF4-FFF2-40B4-BE49-F238E27FC236}">
                <a16:creationId xmlns:a16="http://schemas.microsoft.com/office/drawing/2014/main" id="{912CB098-CE3E-8AC1-74E3-4136ABDE23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8424" y="5496962"/>
            <a:ext cx="1251025" cy="625513"/>
          </a:xfrm>
          <a:prstGeom prst="rect">
            <a:avLst/>
          </a:prstGeom>
        </p:spPr>
      </p:pic>
      <p:pic>
        <p:nvPicPr>
          <p:cNvPr id="20" name="Picture 19" descr="Blue letters on a black background&#10;&#10;AI-generated content may be incorrect.">
            <a:extLst>
              <a:ext uri="{FF2B5EF4-FFF2-40B4-BE49-F238E27FC236}">
                <a16:creationId xmlns:a16="http://schemas.microsoft.com/office/drawing/2014/main" id="{AD37BD0C-B556-C970-D648-122423FE1C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79" y="5500699"/>
            <a:ext cx="2262740" cy="628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A6B005-A6F0-03F2-79D0-439AAA2566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165" y="1807321"/>
            <a:ext cx="1544719" cy="729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B8F9A6-ED0B-0BFC-97D2-23E3FA935D21}"/>
              </a:ext>
            </a:extLst>
          </p:cNvPr>
          <p:cNvSpPr txBox="1"/>
          <p:nvPr/>
        </p:nvSpPr>
        <p:spPr>
          <a:xfrm>
            <a:off x="8140053" y="3877751"/>
            <a:ext cx="428201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en-US" sz="1400" b="1" u="sng">
                <a:solidFill>
                  <a:schemeClr val="accent1"/>
                </a:solidFill>
                <a:latin typeface="Plus Jakarta Sans" pitchFamily="2" charset="0"/>
                <a:cs typeface="Plus Jakarta Sans" pitchFamily="2" charset="0"/>
              </a:rPr>
              <a:t>For High School Counselors/Staff:​</a:t>
            </a:r>
            <a:br>
              <a:rPr lang="en-US" sz="1400">
                <a:latin typeface="Plus Jakarta Sans" pitchFamily="2" charset="0"/>
                <a:cs typeface="Plus Jakarta Sans" pitchFamily="2" charset="0"/>
              </a:rPr>
            </a:br>
            <a:r>
              <a:rPr lang="en-US" sz="1400">
                <a:latin typeface="Plus Jakarta Sans" pitchFamily="2" charset="0"/>
                <a:cs typeface="Plus Jakarta Sans" pitchFamily="2" charset="0"/>
                <a:hlinkClick r:id="rId11"/>
              </a:rPr>
              <a:t>cfnc@northcarolina.edu</a:t>
            </a:r>
            <a:r>
              <a:rPr lang="en-US" sz="1400">
                <a:latin typeface="Plus Jakarta Sans" pitchFamily="2" charset="0"/>
                <a:cs typeface="Plus Jakarta Sans" pitchFamily="2" charset="0"/>
              </a:rPr>
              <a:t> </a:t>
            </a:r>
          </a:p>
          <a:p>
            <a:pPr marL="45720" indent="0">
              <a:buNone/>
            </a:pPr>
            <a:endParaRPr lang="en-US" sz="1400">
              <a:latin typeface="Plus Jakarta Sans" pitchFamily="2" charset="0"/>
              <a:cs typeface="Plus Jakarta Sans" pitchFamily="2" charset="0"/>
            </a:endParaRPr>
          </a:p>
          <a:p>
            <a:pPr marL="45720" indent="0">
              <a:buNone/>
            </a:pPr>
            <a:endParaRPr lang="en-US" sz="1400">
              <a:latin typeface="Plus Jakarta Sans" pitchFamily="2" charset="0"/>
              <a:cs typeface="Plus Jakarta Sans" pitchFamily="2" charset="0"/>
            </a:endParaRPr>
          </a:p>
          <a:p>
            <a:pPr marL="4572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u="sng">
                <a:solidFill>
                  <a:schemeClr val="accent1"/>
                </a:solidFill>
                <a:latin typeface="Plus Jakarta Sans" pitchFamily="2" charset="0"/>
                <a:cs typeface="Plus Jakarta Sans" pitchFamily="2" charset="0"/>
              </a:rPr>
              <a:t>For Universities and Colleges:</a:t>
            </a:r>
          </a:p>
          <a:p>
            <a:pPr marL="4572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Plus Jakarta Sans" pitchFamily="2" charset="0"/>
                <a:cs typeface="Plus Jakarta Sans" pitchFamily="2" charset="0"/>
                <a:hlinkClick r:id="rId12"/>
              </a:rPr>
              <a:t>Cfnc-campus@northcarolina.edu</a:t>
            </a:r>
            <a:r>
              <a:rPr lang="en-US" sz="1400">
                <a:latin typeface="Plus Jakarta Sans" pitchFamily="2" charset="0"/>
                <a:cs typeface="Plus Jakarta Sans" pitchFamily="2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F99807D-6EF3-8F3C-CAD7-252C299BD39C}"/>
              </a:ext>
            </a:extLst>
          </p:cNvPr>
          <p:cNvSpPr/>
          <p:nvPr/>
        </p:nvSpPr>
        <p:spPr>
          <a:xfrm>
            <a:off x="5936426" y="1450407"/>
            <a:ext cx="4345641" cy="3015021"/>
          </a:xfrm>
          <a:prstGeom prst="roundRect">
            <a:avLst>
              <a:gd name="adj" fmla="val 171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/>
              <a:t>EDUCATORS: FILL OUT HIGHLIGHTED TEXT BEFORE PRESENTING. 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03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21ABE31-F43C-5AED-9E01-7FA354316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A2FEBD8-6AEE-EF68-5573-4CB3CAB6367D}"/>
              </a:ext>
            </a:extLst>
          </p:cNvPr>
          <p:cNvSpPr/>
          <p:nvPr/>
        </p:nvSpPr>
        <p:spPr>
          <a:xfrm>
            <a:off x="228600" y="1672309"/>
            <a:ext cx="11734800" cy="4957091"/>
          </a:xfrm>
          <a:prstGeom prst="roundRect">
            <a:avLst>
              <a:gd name="adj" fmla="val 42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F6C9EF-64EA-33FF-0DEC-C56C69CB2018}"/>
              </a:ext>
            </a:extLst>
          </p:cNvPr>
          <p:cNvSpPr txBox="1"/>
          <p:nvPr/>
        </p:nvSpPr>
        <p:spPr>
          <a:xfrm>
            <a:off x="457199" y="2416685"/>
            <a:ext cx="3566160" cy="19749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91440">
              <a:spcAft>
                <a:spcPts val="1000"/>
              </a:spcAft>
            </a:pPr>
            <a:r>
              <a:rPr lang="en-US" sz="1600" b="1">
                <a:solidFill>
                  <a:schemeClr val="accent1"/>
                </a:solidFill>
                <a:latin typeface="Plus Jakarta Sans"/>
                <a:cs typeface="Plus Jakarta Sans"/>
              </a:rPr>
              <a:t>Keep our purpose in mind</a:t>
            </a:r>
          </a:p>
          <a:p>
            <a:pPr marL="91440">
              <a:spcAft>
                <a:spcPts val="1000"/>
              </a:spcAft>
            </a:pPr>
            <a:r>
              <a:rPr lang="en-US" sz="1400">
                <a:latin typeface="Plus Jakarta Sans"/>
                <a:cs typeface="Plus Jakarta Sans"/>
              </a:rPr>
              <a:t>NC College Connect exists to increase access to higher education in North Carolina by simplifying the admissions process for public high school students and ensuring every student has a pathway to a quality higher education in the state. </a:t>
            </a:r>
            <a:endParaRPr lang="en-US" sz="140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8CF6952-2940-2EB3-9098-C2136B5B6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725" y="569293"/>
            <a:ext cx="11277601" cy="956171"/>
          </a:xfrm>
        </p:spPr>
        <p:txBody>
          <a:bodyPr anchor="t">
            <a:normAutofit fontScale="90000"/>
          </a:bodyPr>
          <a:lstStyle/>
          <a:p>
            <a:r>
              <a:rPr lang="en-US">
                <a:latin typeface="Plus Jakarta Sans"/>
                <a:cs typeface="Plus Jakarta Sans"/>
              </a:rPr>
              <a:t>Tips Before You Present:</a:t>
            </a:r>
            <a:br>
              <a:rPr lang="en-US">
                <a:latin typeface="Plus Jakarta Sans"/>
                <a:cs typeface="Plus Jakarta Sans"/>
              </a:rPr>
            </a:br>
            <a:r>
              <a:rPr lang="en-US">
                <a:latin typeface="Plus Jakarta Sans"/>
                <a:cs typeface="Plus Jakarta Sans"/>
              </a:rPr>
              <a:t>How to Talk About NC College Connect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8D27D-6B00-317E-5F03-E7314968A37F}"/>
              </a:ext>
            </a:extLst>
          </p:cNvPr>
          <p:cNvSpPr txBox="1"/>
          <p:nvPr/>
        </p:nvSpPr>
        <p:spPr>
          <a:xfrm>
            <a:off x="457200" y="1900909"/>
            <a:ext cx="11277600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500" b="1">
                <a:latin typeface="Plus Jakarta Sans"/>
                <a:cs typeface="Plus Jakarta Sans"/>
              </a:rPr>
              <a:t>This slide can be a guide for you as you prepare for your NC College Connect presentation.  </a:t>
            </a:r>
            <a:endParaRPr lang="en-US" sz="1500">
              <a:cs typeface="Arial" panose="020B060402020202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14B72-63FB-77E4-3CE4-7A246661FB58}"/>
              </a:ext>
            </a:extLst>
          </p:cNvPr>
          <p:cNvSpPr txBox="1"/>
          <p:nvPr/>
        </p:nvSpPr>
        <p:spPr>
          <a:xfrm>
            <a:off x="8175905" y="2416685"/>
            <a:ext cx="3566160" cy="39190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91440">
              <a:spcAft>
                <a:spcPts val="1000"/>
              </a:spcAft>
            </a:pPr>
            <a:r>
              <a:rPr lang="en-US" sz="1600" b="1">
                <a:solidFill>
                  <a:schemeClr val="accent1"/>
                </a:solidFill>
                <a:latin typeface="Plus Jakarta Sans"/>
                <a:cs typeface="Plus Jakarta Sans"/>
              </a:rPr>
              <a:t>Keep our audience in mind</a:t>
            </a:r>
          </a:p>
          <a:p>
            <a:pPr marL="91440">
              <a:spcAft>
                <a:spcPts val="1000"/>
              </a:spcAft>
            </a:pPr>
            <a:r>
              <a:rPr lang="en-US" sz="1400">
                <a:latin typeface="Plus Jakarta Sans"/>
                <a:cs typeface="Plus Jakarta Sans"/>
              </a:rPr>
              <a:t>We want students and families to leave a conversation and understand the program means: </a:t>
            </a:r>
          </a:p>
          <a:p>
            <a:pPr marL="228600" indent="-13716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Simplicity​: </a:t>
            </a:r>
            <a:r>
              <a:rPr lang="en-US" sz="1400">
                <a:latin typeface="Plus Jakarta Sans"/>
                <a:cs typeface="Plus Jakarta Sans"/>
              </a:rPr>
              <a:t>Our audience should think "The steps I need to take to accept admission are </a:t>
            </a:r>
            <a:r>
              <a:rPr lang="en-US" sz="1400" b="1">
                <a:latin typeface="Plus Jakarta Sans"/>
                <a:cs typeface="Plus Jakarta Sans"/>
              </a:rPr>
              <a:t>straight-forward and easy</a:t>
            </a:r>
            <a:r>
              <a:rPr lang="en-US" sz="1400">
                <a:latin typeface="Plus Jakarta Sans"/>
                <a:cs typeface="Plus Jakarta Sans"/>
              </a:rPr>
              <a:t>."​</a:t>
            </a:r>
          </a:p>
          <a:p>
            <a:pPr marL="228600" indent="-13716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Hope: </a:t>
            </a:r>
            <a:r>
              <a:rPr lang="en-US" sz="1400">
                <a:latin typeface="Plus Jakarta Sans"/>
                <a:cs typeface="Plus Jakarta Sans"/>
              </a:rPr>
              <a:t>Our audience should think “College </a:t>
            </a:r>
            <a:r>
              <a:rPr lang="en-US" sz="1400" b="1">
                <a:latin typeface="Plus Jakarta Sans"/>
                <a:cs typeface="Plus Jakarta Sans"/>
              </a:rPr>
              <a:t>can</a:t>
            </a:r>
            <a:r>
              <a:rPr lang="en-US" sz="1400">
                <a:latin typeface="Plus Jakarta Sans"/>
                <a:cs typeface="Plus Jakarta Sans"/>
              </a:rPr>
              <a:t> be part of my future.”</a:t>
            </a:r>
          </a:p>
          <a:p>
            <a:pPr marL="228600" indent="-13716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Transparency: ​</a:t>
            </a:r>
            <a:r>
              <a:rPr lang="en-US" sz="1400">
                <a:latin typeface="Plus Jakarta Sans"/>
                <a:cs typeface="Plus Jakarta Sans"/>
              </a:rPr>
              <a:t>Our audience should think “This process</a:t>
            </a:r>
            <a:r>
              <a:rPr lang="en-US" sz="1400" b="1">
                <a:latin typeface="Plus Jakarta Sans"/>
                <a:cs typeface="Plus Jakarta Sans"/>
              </a:rPr>
              <a:t> makes my options clearer</a:t>
            </a:r>
            <a:r>
              <a:rPr lang="en-US" sz="1400">
                <a:latin typeface="Plus Jakarta Sans"/>
                <a:cs typeface="Plus Jakarta Sans"/>
              </a:rPr>
              <a:t>.”</a:t>
            </a:r>
          </a:p>
          <a:p>
            <a:pPr marL="228600" indent="-13716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Options:​ </a:t>
            </a:r>
            <a:r>
              <a:rPr lang="en-US" sz="1400">
                <a:latin typeface="Plus Jakarta Sans"/>
                <a:cs typeface="Plus Jakarta Sans"/>
              </a:rPr>
              <a:t>Our audience should think “</a:t>
            </a:r>
            <a:r>
              <a:rPr lang="en-US" sz="1400" b="1">
                <a:latin typeface="Plus Jakarta Sans"/>
                <a:cs typeface="Plus Jakarta Sans"/>
              </a:rPr>
              <a:t>I have options </a:t>
            </a:r>
            <a:r>
              <a:rPr lang="en-US" sz="1400">
                <a:latin typeface="Plus Jakarta Sans"/>
                <a:cs typeface="Plus Jakarta Sans"/>
              </a:rPr>
              <a:t>for my future.”</a:t>
            </a:r>
            <a:endParaRPr lang="en-US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B00233-F955-42A4-1CE3-DC76934FD9F2}"/>
              </a:ext>
            </a:extLst>
          </p:cNvPr>
          <p:cNvSpPr txBox="1"/>
          <p:nvPr/>
        </p:nvSpPr>
        <p:spPr>
          <a:xfrm>
            <a:off x="4316552" y="2416685"/>
            <a:ext cx="3566160" cy="31444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91440">
              <a:spcBef>
                <a:spcPts val="600"/>
              </a:spcBef>
              <a:spcAft>
                <a:spcPts val="1000"/>
              </a:spcAft>
            </a:pPr>
            <a:r>
              <a:rPr lang="en-US" sz="1600" b="1">
                <a:solidFill>
                  <a:schemeClr val="accent1"/>
                </a:solidFill>
                <a:latin typeface="Plus Jakarta Sans"/>
                <a:cs typeface="Plus Jakarta Sans"/>
              </a:rPr>
              <a:t>Keep our tone in mind</a:t>
            </a:r>
            <a:endParaRPr lang="en-US" sz="1400" b="1">
              <a:solidFill>
                <a:schemeClr val="accent1"/>
              </a:solidFill>
              <a:latin typeface="Plus Jakarta Sans"/>
              <a:cs typeface="Plus Jakarta Sans"/>
            </a:endParaRPr>
          </a:p>
          <a:p>
            <a:pPr marL="228600" indent="-13716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Engaging​: </a:t>
            </a:r>
            <a:r>
              <a:rPr lang="en-US" sz="1400">
                <a:latin typeface="Plus Jakarta Sans"/>
                <a:cs typeface="Plus Jakarta Sans"/>
              </a:rPr>
              <a:t>This is a conversation in which our audiences are a part.​</a:t>
            </a:r>
          </a:p>
          <a:p>
            <a:pPr marL="228600" indent="-13716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Comforting: </a:t>
            </a:r>
            <a:r>
              <a:rPr lang="en-US" sz="1400">
                <a:latin typeface="Plus Jakarta Sans"/>
                <a:cs typeface="Plus Jakarta Sans"/>
              </a:rPr>
              <a:t>Our audiences should feel cared for.​</a:t>
            </a:r>
          </a:p>
          <a:p>
            <a:pPr marL="228600" indent="-13716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Informative​: </a:t>
            </a:r>
            <a:r>
              <a:rPr lang="en-US" sz="1400">
                <a:latin typeface="Plus Jakarta Sans"/>
                <a:cs typeface="Plus Jakarta Sans"/>
              </a:rPr>
              <a:t>Our audiences should feel educated and empowered.​</a:t>
            </a:r>
          </a:p>
          <a:p>
            <a:pPr marL="228600" indent="-13716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Simple​: </a:t>
            </a:r>
            <a:r>
              <a:rPr lang="en-US" sz="1400">
                <a:latin typeface="Plus Jakarta Sans"/>
                <a:cs typeface="Plus Jakarta Sans"/>
              </a:rPr>
              <a:t>Our audiences should feel composed and confident about the process</a:t>
            </a:r>
            <a:r>
              <a:rPr lang="en-US" sz="1400" i="1"/>
              <a:t>.</a:t>
            </a:r>
          </a:p>
          <a:p>
            <a:pPr marL="228600" indent="-13716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accent1"/>
                </a:solidFill>
                <a:latin typeface="Plus Jakarta Sans"/>
                <a:cs typeface="Plus Jakarta Sans"/>
              </a:rPr>
              <a:t>Excited: </a:t>
            </a:r>
            <a:r>
              <a:rPr lang="en-US" sz="1400">
                <a:latin typeface="Plus Jakarta Sans"/>
                <a:cs typeface="Plus Jakarta Sans"/>
              </a:rPr>
              <a:t>Our audience should be excited about their options. </a:t>
            </a:r>
            <a:endParaRPr lang="en-US" sz="140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3678F95-F0AB-2077-81F4-0E198AC82FA7}"/>
              </a:ext>
            </a:extLst>
          </p:cNvPr>
          <p:cNvSpPr/>
          <p:nvPr/>
        </p:nvSpPr>
        <p:spPr>
          <a:xfrm>
            <a:off x="7617758" y="130812"/>
            <a:ext cx="4345641" cy="1394652"/>
          </a:xfrm>
          <a:prstGeom prst="roundRect">
            <a:avLst>
              <a:gd name="adj" fmla="val 171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/>
              <a:t>FOR PRESENTERS IN PREPARATION. HIDE OR DELETE THIS SLIDE BEFORE YOU PRESENT.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4345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uple of women posing for a picture&#10;&#10;Description automatically generated">
            <a:extLst>
              <a:ext uri="{FF2B5EF4-FFF2-40B4-BE49-F238E27FC236}">
                <a16:creationId xmlns:a16="http://schemas.microsoft.com/office/drawing/2014/main" id="{7DBF91A7-59B2-5BDB-EE89-E26B876254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881041C-A2EB-9253-D80B-1A0331C6D8CB}"/>
              </a:ext>
            </a:extLst>
          </p:cNvPr>
          <p:cNvSpPr/>
          <p:nvPr/>
        </p:nvSpPr>
        <p:spPr>
          <a:xfrm>
            <a:off x="228600" y="228600"/>
            <a:ext cx="11734800" cy="6400800"/>
          </a:xfrm>
          <a:prstGeom prst="roundRect">
            <a:avLst>
              <a:gd name="adj" fmla="val 5907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632AAB-8C79-B4FC-96B4-13AF9E99A0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3097" y="0"/>
            <a:ext cx="7763214" cy="6858000"/>
          </a:xfrm>
          <a:prstGeom prst="rect">
            <a:avLst/>
          </a:prstGeom>
        </p:spPr>
      </p:pic>
      <p:sp>
        <p:nvSpPr>
          <p:cNvPr id="11" name="Title 5">
            <a:extLst>
              <a:ext uri="{FF2B5EF4-FFF2-40B4-BE49-F238E27FC236}">
                <a16:creationId xmlns:a16="http://schemas.microsoft.com/office/drawing/2014/main" id="{67130576-AC62-1A4E-CF91-6F817E98D756}"/>
              </a:ext>
            </a:extLst>
          </p:cNvPr>
          <p:cNvSpPr txBox="1">
            <a:spLocks/>
          </p:cNvSpPr>
          <p:nvPr/>
        </p:nvSpPr>
        <p:spPr>
          <a:xfrm>
            <a:off x="741680" y="662515"/>
            <a:ext cx="358343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Plus Jakarta Sans" pitchFamily="2" charset="77"/>
                <a:ea typeface="+mj-ea"/>
                <a:cs typeface="Plus Jakarta Sans" pitchFamily="2" charset="77"/>
              </a:defRPr>
            </a:lvl1pPr>
          </a:lstStyle>
          <a:p>
            <a:r>
              <a:rPr lang="en-US" sz="7200"/>
              <a:t>Learn</a:t>
            </a:r>
            <a:br>
              <a:rPr lang="en-US" sz="7200"/>
            </a:br>
            <a:r>
              <a:rPr lang="en-US" sz="7200"/>
              <a:t>More!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70900A-9C0B-92DB-8CD8-835E61D1E133}"/>
              </a:ext>
            </a:extLst>
          </p:cNvPr>
          <p:cNvSpPr/>
          <p:nvPr/>
        </p:nvSpPr>
        <p:spPr>
          <a:xfrm>
            <a:off x="901700" y="3570142"/>
            <a:ext cx="2339848" cy="2339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2E970F-3124-0E8C-A33C-44AA89AC88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218" y="3683660"/>
            <a:ext cx="2112811" cy="211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98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1532B-E25D-870F-8CB6-63BEFB17E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85800"/>
            <a:ext cx="6152029" cy="1313236"/>
          </a:xfrm>
        </p:spPr>
        <p:txBody>
          <a:bodyPr anchor="t">
            <a:noAutofit/>
          </a:bodyPr>
          <a:lstStyle/>
          <a:p>
            <a:r>
              <a:rPr lang="en-US" sz="4000">
                <a:solidFill>
                  <a:schemeClr val="accent1"/>
                </a:solidFill>
                <a:latin typeface="Plus Jakarta Sans"/>
                <a:cs typeface="Plus Jakarta Sans"/>
              </a:rPr>
              <a:t>What is </a:t>
            </a:r>
            <a:br>
              <a:rPr lang="en-US" sz="4000">
                <a:solidFill>
                  <a:schemeClr val="accent1"/>
                </a:solidFill>
                <a:latin typeface="Plus Jakarta Sans"/>
                <a:cs typeface="Plus Jakarta Sans"/>
              </a:rPr>
            </a:br>
            <a:r>
              <a:rPr lang="en-US" sz="4000">
                <a:latin typeface="Plus Jakarta Sans"/>
                <a:cs typeface="Plus Jakarta Sans"/>
              </a:rPr>
              <a:t>NC College Connect?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B1265-6D3B-E97C-7BDB-5699FFFFA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17717"/>
            <a:ext cx="5923429" cy="3833709"/>
          </a:xfrm>
        </p:spPr>
        <p:txBody>
          <a:bodyPr anchor="t"/>
          <a:lstStyle/>
          <a:p>
            <a:pPr marL="45720" indent="0">
              <a:buNone/>
            </a:pPr>
            <a:r>
              <a:rPr lang="en-US">
                <a:solidFill>
                  <a:srgbClr val="333333"/>
                </a:solidFill>
                <a:latin typeface="Plus Jakarta Sans"/>
                <a:cs typeface="Plus Jakarta Sans"/>
              </a:rPr>
              <a:t>NC College Connect is a program created with the goal of increasing access to higher education by matching North Carolina public high school seniors with </a:t>
            </a:r>
            <a:r>
              <a:rPr lang="en-US" b="1">
                <a:solidFill>
                  <a:srgbClr val="333333"/>
                </a:solidFill>
                <a:latin typeface="Plus Jakarta Sans"/>
                <a:cs typeface="Plus Jakarta Sans"/>
              </a:rPr>
              <a:t>specific</a:t>
            </a:r>
            <a:r>
              <a:rPr lang="en-US">
                <a:solidFill>
                  <a:srgbClr val="333333"/>
                </a:solidFill>
                <a:latin typeface="Plus Jakarta Sans"/>
                <a:cs typeface="Plus Jakarta Sans"/>
              </a:rPr>
              <a:t> UNC System universities, North Carolina Independent Colleges and Universities, and their local North Carolina community college </a:t>
            </a:r>
            <a:r>
              <a:rPr lang="en-US" b="1">
                <a:latin typeface="Plus Jakarta Sans"/>
                <a:cs typeface="Plus Jakarta Sans"/>
              </a:rPr>
              <a:t>where they already meet admissions requirements.  </a:t>
            </a:r>
          </a:p>
          <a:p>
            <a:pPr marL="45720" indent="0">
              <a:buNone/>
            </a:pPr>
            <a:r>
              <a:rPr lang="en-US" b="1">
                <a:solidFill>
                  <a:schemeClr val="accent1"/>
                </a:solidFill>
                <a:latin typeface="Plus Jakarta Sans"/>
                <a:cs typeface="Plus Jakarta Sans"/>
              </a:rPr>
              <a:t>The higher a student's GPA, the more colleges to which they’ll be admitted! </a:t>
            </a:r>
          </a:p>
        </p:txBody>
      </p:sp>
      <p:sp>
        <p:nvSpPr>
          <p:cNvPr id="5" name="Round Same Side Corner Rectangle 4" descr="A person sitting on a statue of a rabbit&#10;&#10;AI-generated content may be incorrect.">
            <a:extLst>
              <a:ext uri="{FF2B5EF4-FFF2-40B4-BE49-F238E27FC236}">
                <a16:creationId xmlns:a16="http://schemas.microsoft.com/office/drawing/2014/main" id="{DBD1668A-B1CB-B476-7850-6E8BDD95D55C}"/>
              </a:ext>
            </a:extLst>
          </p:cNvPr>
          <p:cNvSpPr/>
          <p:nvPr/>
        </p:nvSpPr>
        <p:spPr>
          <a:xfrm>
            <a:off x="6851275" y="685800"/>
            <a:ext cx="4883525" cy="6172200"/>
          </a:xfrm>
          <a:prstGeom prst="round2SameRect">
            <a:avLst>
              <a:gd name="adj1" fmla="val 6754"/>
              <a:gd name="adj2" fmla="val 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21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D584F-3AF3-4159-D238-C753A6F13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ame Side Corner Rectangle 5">
            <a:extLst>
              <a:ext uri="{FF2B5EF4-FFF2-40B4-BE49-F238E27FC236}">
                <a16:creationId xmlns:a16="http://schemas.microsoft.com/office/drawing/2014/main" id="{ED9A206E-4D3E-48DD-822E-5EBD7BD7DEB3}"/>
              </a:ext>
            </a:extLst>
          </p:cNvPr>
          <p:cNvSpPr/>
          <p:nvPr/>
        </p:nvSpPr>
        <p:spPr>
          <a:xfrm>
            <a:off x="9749115" y="1447800"/>
            <a:ext cx="2204389" cy="4953000"/>
          </a:xfrm>
          <a:prstGeom prst="roundRect">
            <a:avLst>
              <a:gd name="adj" fmla="val 1422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 Same Side Corner Rectangle 5">
            <a:extLst>
              <a:ext uri="{FF2B5EF4-FFF2-40B4-BE49-F238E27FC236}">
                <a16:creationId xmlns:a16="http://schemas.microsoft.com/office/drawing/2014/main" id="{33569A1D-4AD1-7ED1-FA7D-171220967A03}"/>
              </a:ext>
            </a:extLst>
          </p:cNvPr>
          <p:cNvSpPr/>
          <p:nvPr/>
        </p:nvSpPr>
        <p:spPr>
          <a:xfrm>
            <a:off x="3297722" y="1447800"/>
            <a:ext cx="6337093" cy="4953000"/>
          </a:xfrm>
          <a:prstGeom prst="roundRect">
            <a:avLst>
              <a:gd name="adj" fmla="val 54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DA06A90-7669-602D-46B6-F9F408B825C4}"/>
              </a:ext>
            </a:extLst>
          </p:cNvPr>
          <p:cNvSpPr/>
          <p:nvPr/>
        </p:nvSpPr>
        <p:spPr>
          <a:xfrm>
            <a:off x="233158" y="1447800"/>
            <a:ext cx="2929738" cy="4953000"/>
          </a:xfrm>
          <a:prstGeom prst="roundRect">
            <a:avLst>
              <a:gd name="adj" fmla="val 817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206C3-C448-6723-2E0A-7EA83F563660}"/>
              </a:ext>
            </a:extLst>
          </p:cNvPr>
          <p:cNvSpPr txBox="1"/>
          <p:nvPr/>
        </p:nvSpPr>
        <p:spPr>
          <a:xfrm>
            <a:off x="242044" y="2174574"/>
            <a:ext cx="2918840" cy="39138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Appalachian State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East Carolina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Elizabeth City State University 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Fayetteville State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North Carolina Central University 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University of North Carolina Asheville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University of North Carolina at Charlotte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University of North Carolina at Greensboro 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University of North Carolina at Pembroke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Western Carolina University 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Winston-Salem State University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E3B7A850-3D52-DA84-9A07-50D3E3366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8445"/>
            <a:ext cx="11277601" cy="553329"/>
          </a:xfrm>
        </p:spPr>
        <p:txBody>
          <a:bodyPr anchor="t"/>
          <a:lstStyle/>
          <a:p>
            <a:r>
              <a:rPr lang="en-US">
                <a:latin typeface="Plus Jakarta Sans"/>
                <a:cs typeface="Plus Jakarta Sans"/>
              </a:rPr>
              <a:t>Participating Institutions Providing Direct Admission:</a:t>
            </a: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86CB28-9E1D-0DC6-0D96-02E308ED9443}"/>
              </a:ext>
            </a:extLst>
          </p:cNvPr>
          <p:cNvSpPr txBox="1"/>
          <p:nvPr/>
        </p:nvSpPr>
        <p:spPr>
          <a:xfrm>
            <a:off x="3386414" y="1717374"/>
            <a:ext cx="4715435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500" b="1">
                <a:latin typeface="Plus Jakarta Sans"/>
                <a:cs typeface="Plus Jakarta Sans"/>
              </a:rPr>
              <a:t>NC Independent Colleges and Universities</a:t>
            </a:r>
            <a:endParaRPr lang="en-US" sz="1500">
              <a:cs typeface="Arial" panose="020B0604020202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563CD9-17C5-8435-F8C7-7CBCFCB97779}"/>
              </a:ext>
            </a:extLst>
          </p:cNvPr>
          <p:cNvSpPr txBox="1"/>
          <p:nvPr/>
        </p:nvSpPr>
        <p:spPr>
          <a:xfrm>
            <a:off x="3305732" y="2174574"/>
            <a:ext cx="6315636" cy="39319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3" spcCol="9144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Barton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Belmont Abbey College*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Bennett College*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Brevard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Campbell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Catawba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Chowan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Gardner–Webb University*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Greensboro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Guilford College*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Johnson C. Smith University*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Lees-McRae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Lenoir–Rhyne University*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Livingstone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Louisburg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Mars Hill University*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Meredith College*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Methodist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Mid-Atlantic Christian University 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Montreat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North Carolina Wesleyan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Pfeiffer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Queens University </a:t>
            </a:r>
            <a:br>
              <a:rPr lang="en-US" sz="1100">
                <a:latin typeface="Plus Jakarta Sans"/>
                <a:cs typeface="Plus Jakarta Sans"/>
              </a:rPr>
            </a:br>
            <a:r>
              <a:rPr lang="en-US" sz="1100">
                <a:latin typeface="Plus Jakarta Sans"/>
                <a:cs typeface="Plus Jakarta Sans"/>
              </a:rPr>
              <a:t>of Charlotte </a:t>
            </a:r>
            <a:r>
              <a:rPr lang="en-US" sz="1100" i="1">
                <a:solidFill>
                  <a:schemeClr val="accent1"/>
                </a:solidFill>
                <a:latin typeface="Plus Jakarta Sans"/>
                <a:cs typeface="Plus Jakarta Sans"/>
              </a:rPr>
              <a:t>(new!)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Salem College*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Shaw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University of Mount Olive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Warren Wilson College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William Peace University</a:t>
            </a:r>
          </a:p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Wingate University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C3E37E-FE44-B229-914D-A5A8D3766245}"/>
              </a:ext>
            </a:extLst>
          </p:cNvPr>
          <p:cNvSpPr txBox="1"/>
          <p:nvPr/>
        </p:nvSpPr>
        <p:spPr>
          <a:xfrm>
            <a:off x="340656" y="1717374"/>
            <a:ext cx="2658035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500" b="1">
                <a:latin typeface="Plus Jakarta Sans"/>
                <a:cs typeface="Plus Jakarta Sans"/>
              </a:rPr>
              <a:t>UNC System Institutions</a:t>
            </a:r>
            <a:endParaRPr lang="en-US" sz="1500">
              <a:cs typeface="Arial" panose="020B0604020202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74AB0D-3D98-1E6D-5E03-099DAECE2F85}"/>
              </a:ext>
            </a:extLst>
          </p:cNvPr>
          <p:cNvSpPr txBox="1"/>
          <p:nvPr/>
        </p:nvSpPr>
        <p:spPr>
          <a:xfrm>
            <a:off x="9755838" y="2416621"/>
            <a:ext cx="2191871" cy="10669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137160">
              <a:spcAft>
                <a:spcPts val="1000"/>
              </a:spcAft>
              <a:buFont typeface="Arial"/>
              <a:buChar char="•"/>
            </a:pPr>
            <a:r>
              <a:rPr lang="en-US" sz="1100">
                <a:latin typeface="Plus Jakarta Sans"/>
                <a:cs typeface="Plus Jakarta Sans"/>
              </a:rPr>
              <a:t>All 58 North Carolina community colleges*</a:t>
            </a:r>
          </a:p>
          <a:p>
            <a:pPr marL="91440" indent="-91440">
              <a:spcAft>
                <a:spcPts val="1000"/>
              </a:spcAft>
            </a:pPr>
            <a:r>
              <a:rPr lang="en-US" sz="1100" i="1">
                <a:latin typeface="Plus Jakarta Sans"/>
                <a:cs typeface="Plus Jakarta Sans"/>
              </a:rPr>
              <a:t>* Students will receive direct admission to their local community college </a:t>
            </a:r>
            <a:endParaRPr lang="en-US" sz="1100" i="1"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C54739-103F-3DE2-0746-53014AC25302}"/>
              </a:ext>
            </a:extLst>
          </p:cNvPr>
          <p:cNvSpPr txBox="1"/>
          <p:nvPr/>
        </p:nvSpPr>
        <p:spPr>
          <a:xfrm>
            <a:off x="9829798" y="1717374"/>
            <a:ext cx="203723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500" b="1">
                <a:latin typeface="Plus Jakarta Sans"/>
                <a:cs typeface="Plus Jakarta Sans"/>
              </a:rPr>
              <a:t>NC Community Colleges</a:t>
            </a:r>
            <a:endParaRPr lang="en-US" sz="1500">
              <a:cs typeface="Arial" panose="020B060402020202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010AFA-CFC8-B784-E947-8052CB50F72F}"/>
              </a:ext>
            </a:extLst>
          </p:cNvPr>
          <p:cNvSpPr txBox="1"/>
          <p:nvPr/>
        </p:nvSpPr>
        <p:spPr>
          <a:xfrm>
            <a:off x="7525690" y="4488200"/>
            <a:ext cx="1926653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indent="-91440">
              <a:spcBef>
                <a:spcPts val="1000"/>
              </a:spcBef>
              <a:spcAft>
                <a:spcPts val="400"/>
              </a:spcAft>
            </a:pPr>
            <a:r>
              <a:rPr lang="en-US" sz="1050" i="1">
                <a:solidFill>
                  <a:srgbClr val="333333"/>
                </a:solidFill>
                <a:latin typeface="Plus Jakarta Sans"/>
                <a:cs typeface="Plus Jakarta Sans"/>
              </a:rPr>
              <a:t>* </a:t>
            </a:r>
            <a:r>
              <a:rPr lang="en-US" sz="1100" i="1">
                <a:latin typeface="Plus Jakarta Sans"/>
                <a:cs typeface="Plus Jakarta Sans"/>
              </a:rPr>
              <a:t>These colleges and universities have additional requirements for a student to qualify for direct admission. These requirements will be noted in each institution’s NC College Connect form. </a:t>
            </a:r>
          </a:p>
        </p:txBody>
      </p:sp>
    </p:spTree>
    <p:extLst>
      <p:ext uri="{BB962C8B-B14F-4D97-AF65-F5344CB8AC3E}">
        <p14:creationId xmlns:p14="http://schemas.microsoft.com/office/powerpoint/2010/main" val="3334234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2CDD8-4AD4-13A4-8418-73300BFCF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8B8F3-883A-3481-8B3C-A6897A5DA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4501" y="697160"/>
            <a:ext cx="6657407" cy="553329"/>
          </a:xfrm>
        </p:spPr>
        <p:txBody>
          <a:bodyPr anchor="t"/>
          <a:lstStyle/>
          <a:p>
            <a:r>
              <a:rPr lang="en-US"/>
              <a:t>This Program is For…</a:t>
            </a: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973B464F-4ECC-609E-22C1-EEDEAC7BB231}"/>
              </a:ext>
            </a:extLst>
          </p:cNvPr>
          <p:cNvSpPr/>
          <p:nvPr/>
        </p:nvSpPr>
        <p:spPr>
          <a:xfrm rot="5400000">
            <a:off x="-430306" y="1116107"/>
            <a:ext cx="5715000" cy="4854388"/>
          </a:xfrm>
          <a:prstGeom prst="round2SameRect">
            <a:avLst>
              <a:gd name="adj1" fmla="val 4803"/>
              <a:gd name="adj2" fmla="val 0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EA0E9B-466C-E6A9-FB95-C625536ED56F}"/>
              </a:ext>
            </a:extLst>
          </p:cNvPr>
          <p:cNvSpPr txBox="1">
            <a:spLocks/>
          </p:cNvSpPr>
          <p:nvPr/>
        </p:nvSpPr>
        <p:spPr>
          <a:xfrm>
            <a:off x="5054501" y="1454524"/>
            <a:ext cx="6657407" cy="52124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sz="1500" b="1">
                <a:solidFill>
                  <a:schemeClr val="accent2"/>
                </a:solidFill>
                <a:latin typeface="Plus Jakarta Sans"/>
                <a:cs typeface="Plus Jakarta Sans"/>
              </a:rPr>
              <a:t>…ALL North Carolina public high school students on track to graduate.</a:t>
            </a:r>
          </a:p>
          <a:p>
            <a:r>
              <a:rPr lang="en-US" sz="1300">
                <a:latin typeface="Plus Jakarta Sans"/>
                <a:cs typeface="Plus Jakarta Sans"/>
              </a:rPr>
              <a:t>If you start your senior year at a North Carolina public high school, and </a:t>
            </a:r>
            <a:r>
              <a:rPr lang="en-US" sz="1300" b="1">
                <a:latin typeface="Plus Jakarta Sans"/>
                <a:cs typeface="Plus Jakarta Sans"/>
              </a:rPr>
              <a:t>you are on track to graduate, </a:t>
            </a:r>
            <a:r>
              <a:rPr lang="en-US" sz="1300">
                <a:latin typeface="Plus Jakarta Sans"/>
                <a:cs typeface="Plus Jakarta Sans"/>
              </a:rPr>
              <a:t>you’ll be directly admitted to your local community college in the fall of your senior year. </a:t>
            </a:r>
          </a:p>
          <a:p>
            <a:r>
              <a:rPr lang="en-US" sz="1300">
                <a:latin typeface="Plus Jakarta Sans"/>
                <a:cs typeface="Plus Jakarta Sans"/>
              </a:rPr>
              <a:t>If you start senior year at a North Carolina public high school, </a:t>
            </a:r>
            <a:r>
              <a:rPr lang="en-US" sz="1300" b="1">
                <a:latin typeface="Plus Jakarta Sans"/>
                <a:cs typeface="Plus Jakarta Sans"/>
              </a:rPr>
              <a:t>you are on track to graduate, have a weighted 2.8 GPA or higher, have your fourth-level math, and meet program requirements</a:t>
            </a:r>
            <a:r>
              <a:rPr lang="en-US" sz="1300">
                <a:latin typeface="Plus Jakarta Sans"/>
                <a:cs typeface="Plus Jakarta Sans"/>
              </a:rPr>
              <a:t>, you will be directly admitted into additional 4-year colleges and universities.</a:t>
            </a:r>
            <a:endParaRPr lang="en-US" sz="1300"/>
          </a:p>
          <a:p>
            <a:r>
              <a:rPr lang="en-US" sz="1300" b="1">
                <a:solidFill>
                  <a:schemeClr val="accent1"/>
                </a:solidFill>
                <a:latin typeface="Plus Jakarta Sans"/>
                <a:cs typeface="Plus Jakarta Sans"/>
              </a:rPr>
              <a:t>Students with a higher GPA will be eligible for more institutions. Your direct admission could be impacted by any changes in your GPA throughout your senior year</a:t>
            </a:r>
            <a:r>
              <a:rPr lang="en-US" sz="1300">
                <a:solidFill>
                  <a:schemeClr val="accent1"/>
                </a:solidFill>
                <a:latin typeface="Plus Jakarta Sans"/>
                <a:cs typeface="Plus Jakarta Sans"/>
              </a:rPr>
              <a:t>.</a:t>
            </a:r>
            <a:endParaRPr lang="en-US" sz="1300">
              <a:solidFill>
                <a:schemeClr val="accent1"/>
              </a:solidFill>
            </a:endParaRPr>
          </a:p>
          <a:p>
            <a:pPr lvl="1"/>
            <a:r>
              <a:rPr lang="en-US" sz="1300">
                <a:latin typeface="Plus Jakarta Sans"/>
                <a:cs typeface="Plus Jakarta Sans"/>
              </a:rPr>
              <a:t>A few colleges and universities have additional requirements for a student to qualify for direct admission, such as foreign language requirements. These requirements will be noted in each institution’s NC College Connect form. </a:t>
            </a:r>
          </a:p>
        </p:txBody>
      </p:sp>
    </p:spTree>
    <p:extLst>
      <p:ext uri="{BB962C8B-B14F-4D97-AF65-F5344CB8AC3E}">
        <p14:creationId xmlns:p14="http://schemas.microsoft.com/office/powerpoint/2010/main" val="1690024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67B78-C644-5299-CEEE-9DE5D4F10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DCBBD1-4BA5-0CC8-B6DC-8B845D87D80C}"/>
              </a:ext>
            </a:extLst>
          </p:cNvPr>
          <p:cNvSpPr/>
          <p:nvPr/>
        </p:nvSpPr>
        <p:spPr>
          <a:xfrm>
            <a:off x="0" y="5019070"/>
            <a:ext cx="12192000" cy="13858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6368FD2-C9DF-258A-579B-EC1B897FF7C4}"/>
              </a:ext>
            </a:extLst>
          </p:cNvPr>
          <p:cNvSpPr/>
          <p:nvPr/>
        </p:nvSpPr>
        <p:spPr>
          <a:xfrm>
            <a:off x="7019365" y="1447800"/>
            <a:ext cx="4715435" cy="314437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4F0358-E6AD-056B-E4E3-4B512F4F9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7160"/>
            <a:ext cx="6976872" cy="553329"/>
          </a:xfrm>
        </p:spPr>
        <p:txBody>
          <a:bodyPr>
            <a:normAutofit fontScale="90000"/>
          </a:bodyPr>
          <a:lstStyle/>
          <a:p>
            <a:r>
              <a:rPr lang="en-US">
                <a:latin typeface="Plus Jakarta Sans"/>
                <a:cs typeface="Plus Jakarta Sans"/>
              </a:rPr>
              <a:t>Understanding GPA-Based Eligibility*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D4E40-BD7E-4929-40F4-ED183BD29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1"/>
            <a:ext cx="6380630" cy="29830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45720" indent="0">
              <a:buNone/>
            </a:pPr>
            <a:r>
              <a:rPr lang="en-US" sz="2400">
                <a:latin typeface="Plus Jakarta Sans"/>
                <a:cs typeface="Plus Jakarta Sans"/>
              </a:rPr>
              <a:t>NC College Connect matches students with colleges and universities where they already meet admission requirements, based on factors like GPA and completed graduation requirements and courses.</a:t>
            </a:r>
            <a:endParaRPr lang="en-US" sz="180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B256F1-742B-4D26-C08D-CC4746FA662B}"/>
              </a:ext>
            </a:extLst>
          </p:cNvPr>
          <p:cNvGraphicFramePr>
            <a:graphicFrameLocks noGrp="1"/>
          </p:cNvGraphicFramePr>
          <p:nvPr/>
        </p:nvGraphicFramePr>
        <p:xfrm>
          <a:off x="8010636" y="1699931"/>
          <a:ext cx="2732892" cy="26401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32892">
                  <a:extLst>
                    <a:ext uri="{9D8B030D-6E8A-4147-A177-3AD203B41FA5}">
                      <a16:colId xmlns:a16="http://schemas.microsoft.com/office/drawing/2014/main" val="1124138921"/>
                    </a:ext>
                  </a:extLst>
                </a:gridCol>
              </a:tblGrid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solidFill>
                            <a:schemeClr val="tx2"/>
                          </a:solidFill>
                        </a:rPr>
                        <a:t>Weighted GPA Ranges</a:t>
                      </a:r>
                      <a:endParaRPr lang="en-US">
                        <a:solidFill>
                          <a:schemeClr val="tx2"/>
                        </a:solidFill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38628"/>
                  </a:ext>
                </a:extLst>
              </a:tr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Less than 2.8</a:t>
                      </a:r>
                      <a:endParaRPr lang="en-US"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194061"/>
                  </a:ext>
                </a:extLst>
              </a:tr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2.8 – 2.99</a:t>
                      </a:r>
                      <a:endParaRPr lang="en-US"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545049"/>
                  </a:ext>
                </a:extLst>
              </a:tr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3.0 – 3.49</a:t>
                      </a:r>
                      <a:endParaRPr lang="en-US"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828689"/>
                  </a:ext>
                </a:extLst>
              </a:tr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3.5 – 3.99</a:t>
                      </a:r>
                      <a:endParaRPr lang="en-US"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001108"/>
                  </a:ext>
                </a:extLst>
              </a:tr>
              <a:tr h="440018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4.0+</a:t>
                      </a:r>
                      <a:endParaRPr lang="en-US">
                        <a:latin typeface="Plus Jakarta Sans" panose="020B0604020202020204" charset="0"/>
                        <a:cs typeface="Plus Jakarta Sans" panose="020B060402020202020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501833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E02626-6D9A-31C3-000B-0FA85EC6D8EA}"/>
              </a:ext>
            </a:extLst>
          </p:cNvPr>
          <p:cNvSpPr txBox="1"/>
          <p:nvPr/>
        </p:nvSpPr>
        <p:spPr>
          <a:xfrm>
            <a:off x="1450041" y="5158069"/>
            <a:ext cx="9291918" cy="1055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lus Jakarta Sans" panose="020B0604020202020204" charset="0"/>
                <a:ea typeface="+mn-ea"/>
                <a:cs typeface="Plus Jakarta Sans" panose="020B0604020202020204" charset="0"/>
              </a:rPr>
              <a:t>Students receive a personalized list of colleges and universities where they qualify for direct admission. As a student's weighted GPA increases, the number of participating institutions available to them will also increase.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47921C-6C59-DA8B-94EE-FF78DB78278B}"/>
              </a:ext>
            </a:extLst>
          </p:cNvPr>
          <p:cNvSpPr txBox="1"/>
          <p:nvPr/>
        </p:nvSpPr>
        <p:spPr>
          <a:xfrm>
            <a:off x="459968" y="4334281"/>
            <a:ext cx="605936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lus Jakarta Sans"/>
                <a:ea typeface="+mn-ea"/>
                <a:cs typeface="Plus Jakarta Sans"/>
              </a:rPr>
              <a:t>*Based on if  student also meets other admission criteria and is on track to graduate with a diploma. </a:t>
            </a:r>
          </a:p>
        </p:txBody>
      </p:sp>
    </p:spTree>
    <p:extLst>
      <p:ext uri="{BB962C8B-B14F-4D97-AF65-F5344CB8AC3E}">
        <p14:creationId xmlns:p14="http://schemas.microsoft.com/office/powerpoint/2010/main" val="1087276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5">
            <a:extLst>
              <a:ext uri="{FF2B5EF4-FFF2-40B4-BE49-F238E27FC236}">
                <a16:creationId xmlns:a16="http://schemas.microsoft.com/office/drawing/2014/main" id="{36B18025-B1DE-8D82-A9AC-48DCE02FB37A}"/>
              </a:ext>
            </a:extLst>
          </p:cNvPr>
          <p:cNvSpPr/>
          <p:nvPr/>
        </p:nvSpPr>
        <p:spPr>
          <a:xfrm>
            <a:off x="6430888" y="1079687"/>
            <a:ext cx="5200819" cy="4953000"/>
          </a:xfrm>
          <a:prstGeom prst="roundRect">
            <a:avLst>
              <a:gd name="adj" fmla="val 54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84A5CE-AAC9-69F3-4BCE-17CC29D7F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98495"/>
            <a:ext cx="5753101" cy="1017341"/>
          </a:xfrm>
        </p:spPr>
        <p:txBody>
          <a:bodyPr>
            <a:normAutofit/>
          </a:bodyPr>
          <a:lstStyle/>
          <a:p>
            <a:r>
              <a:rPr lang="en-US"/>
              <a:t>How Will Students Know They’re Eligible?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0F815F-29D2-6777-037E-0CE03541D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3777" y="695051"/>
            <a:ext cx="4401838" cy="5696497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00ED3D9-474A-3B75-4E3B-1E25EB6043EA}"/>
              </a:ext>
            </a:extLst>
          </p:cNvPr>
          <p:cNvSpPr txBox="1">
            <a:spLocks/>
          </p:cNvSpPr>
          <p:nvPr/>
        </p:nvSpPr>
        <p:spPr>
          <a:xfrm>
            <a:off x="457199" y="1863716"/>
            <a:ext cx="5303915" cy="43018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18288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18288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latin typeface="Plus Jakarta Sans"/>
                <a:cs typeface="Plus Jakarta Sans"/>
              </a:rPr>
              <a:t>All eligible students will receive an official letter in the mail to participate in the program by mid-September </a:t>
            </a:r>
            <a:r>
              <a:rPr lang="en-US" sz="1800">
                <a:latin typeface="Plus Jakarta Sans"/>
                <a:cs typeface="Plus Jakarta Sans"/>
              </a:rPr>
              <a:t>— and will be able to view their personalized list in their CFNC portal starting September 15.  </a:t>
            </a:r>
          </a:p>
          <a:p>
            <a:pPr lvl="1"/>
            <a:r>
              <a:rPr lang="en-US">
                <a:latin typeface="Plus Jakarta Sans"/>
                <a:cs typeface="Plus Jakarta Sans"/>
              </a:rPr>
              <a:t>Students should see their high school counselor for more information.</a:t>
            </a:r>
          </a:p>
          <a:p>
            <a:r>
              <a:rPr lang="en-US" sz="1800" b="1">
                <a:latin typeface="Plus Jakarta Sans"/>
                <a:cs typeface="Plus Jakarta Sans"/>
              </a:rPr>
              <a:t>Deadline to accept:</a:t>
            </a:r>
            <a:r>
              <a:rPr lang="en-US" sz="1800">
                <a:latin typeface="Plus Jakarta Sans"/>
                <a:cs typeface="Plus Jakarta Sans"/>
              </a:rPr>
              <a:t> Friday, January 8, 2027 at 11:59pm</a:t>
            </a:r>
          </a:p>
        </p:txBody>
      </p:sp>
    </p:spTree>
    <p:extLst>
      <p:ext uri="{BB962C8B-B14F-4D97-AF65-F5344CB8AC3E}">
        <p14:creationId xmlns:p14="http://schemas.microsoft.com/office/powerpoint/2010/main" val="146699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22E7364-F09C-9BD4-DFF0-7E81BE7DBC40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681DE-5508-079A-B11D-F3BE83310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7159"/>
            <a:ext cx="5183842" cy="1104747"/>
          </a:xfrm>
        </p:spPr>
        <p:txBody>
          <a:bodyPr>
            <a:normAutofit/>
          </a:bodyPr>
          <a:lstStyle/>
          <a:p>
            <a:r>
              <a:rPr lang="en-US">
                <a:latin typeface="Plus Jakarta Sans"/>
                <a:cs typeface="Plus Jakarta Sans"/>
              </a:rPr>
              <a:t>How Will Students Accept Their Admission?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E47DBD-DB6F-FDB8-9828-B8C139C8E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90061"/>
            <a:ext cx="4800601" cy="128215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74320" indent="-274320">
              <a:spcBef>
                <a:spcPts val="600"/>
              </a:spcBef>
              <a:buFont typeface="+mj-lt"/>
              <a:buAutoNum type="arabicPeriod"/>
            </a:pPr>
            <a:r>
              <a:rPr lang="en-US" sz="1800">
                <a:latin typeface="Plus Jakarta Sans"/>
                <a:cs typeface="Plus Jakarta Sans"/>
              </a:rPr>
              <a:t>Students should scan the QR code on their letter or visit </a:t>
            </a:r>
            <a:r>
              <a:rPr lang="en-US" sz="1800" b="1" u="sng">
                <a:solidFill>
                  <a:schemeClr val="accent2"/>
                </a:solidFill>
                <a:latin typeface="Plus Jakarta Sans"/>
                <a:cs typeface="Plus Jakarta Sans"/>
              </a:rPr>
              <a:t>NCCollegeConnect.org</a:t>
            </a:r>
            <a:r>
              <a:rPr lang="en-US" sz="1800">
                <a:latin typeface="Plus Jakarta Sans"/>
                <a:cs typeface="Plus Jakarta Sans"/>
              </a:rPr>
              <a:t>, where they can access the portal.</a:t>
            </a:r>
          </a:p>
          <a:p>
            <a:pPr marL="548640" lvl="1" indent="-285750" eaLnBrk="0" fontAlgn="base" hangingPunct="0">
              <a:spcBef>
                <a:spcPts val="600"/>
              </a:spcBef>
            </a:pPr>
            <a:r>
              <a:rPr lang="en-US" b="1">
                <a:latin typeface="Plus Jakarta Sans"/>
                <a:cs typeface="Plus Jakarta Sans"/>
              </a:rPr>
              <a:t>Note: </a:t>
            </a:r>
            <a:r>
              <a:rPr lang="en-US">
                <a:latin typeface="Plus Jakarta Sans"/>
                <a:cs typeface="Plus Jakarta Sans"/>
              </a:rPr>
              <a:t>Students still need to complete their Residency Determination Service (RDS) to qualify for in-state tuition. Completing RDS before accepting admission makes the process smoother!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B68617-E029-10E1-17F1-F5C0ECE5D35B}"/>
              </a:ext>
            </a:extLst>
          </p:cNvPr>
          <p:cNvGrpSpPr/>
          <p:nvPr/>
        </p:nvGrpSpPr>
        <p:grpSpPr>
          <a:xfrm>
            <a:off x="5922811" y="1608520"/>
            <a:ext cx="5908416" cy="3640959"/>
            <a:chOff x="4329774" y="2785588"/>
            <a:chExt cx="6043518" cy="372421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26F21A-EFD9-49A7-3D74-455233EE9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9774" y="2785588"/>
              <a:ext cx="6043518" cy="3724213"/>
            </a:xfrm>
            <a:prstGeom prst="rect">
              <a:avLst/>
            </a:prstGeom>
          </p:spPr>
        </p:pic>
        <p:sp>
          <p:nvSpPr>
            <p:cNvPr id="7" name="Picture Placeholder 12">
              <a:extLst>
                <a:ext uri="{FF2B5EF4-FFF2-40B4-BE49-F238E27FC236}">
                  <a16:creationId xmlns:a16="http://schemas.microsoft.com/office/drawing/2014/main" id="{A3E33538-56C2-8A30-BB4B-5DCA0A602927}"/>
                </a:ext>
              </a:extLst>
            </p:cNvPr>
            <p:cNvSpPr txBox="1">
              <a:spLocks/>
            </p:cNvSpPr>
            <p:nvPr/>
          </p:nvSpPr>
          <p:spPr>
            <a:xfrm>
              <a:off x="5123062" y="3041440"/>
              <a:ext cx="4505388" cy="2814353"/>
            </a:xfrm>
            <a:prstGeom prst="roundRect">
              <a:avLst>
                <a:gd name="adj" fmla="val 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182880" algn="l" defTabSz="914400" rtl="0" eaLnBrk="1" latinLnBrk="0" hangingPunct="1">
                <a:lnSpc>
                  <a:spcPct val="110000"/>
                </a:lnSpc>
                <a:spcBef>
                  <a:spcPts val="10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" indent="0" algn="ctr">
                <a:buNone/>
              </a:pPr>
              <a:endParaRPr lang="en-US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08F18E0-D038-AD40-AA17-AF012600602B}"/>
              </a:ext>
            </a:extLst>
          </p:cNvPr>
          <p:cNvSpPr txBox="1"/>
          <p:nvPr/>
        </p:nvSpPr>
        <p:spPr>
          <a:xfrm>
            <a:off x="5468263" y="5333160"/>
            <a:ext cx="6817512" cy="2693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50">
                <a:solidFill>
                  <a:srgbClr val="333333"/>
                </a:solidFill>
                <a:latin typeface="Plus Jakarta Sans"/>
                <a:cs typeface="Arial"/>
              </a:rPr>
              <a:t>These screenshots represent the latest updated portal and are subject to change. </a:t>
            </a:r>
            <a:endParaRPr lang="en-US" sz="1150">
              <a:latin typeface="Plus Jakarta San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8918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AD267-C712-6789-1FD6-638CCEF0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09A6D04-5DA8-95FA-284E-10279E02F187}"/>
              </a:ext>
            </a:extLst>
          </p:cNvPr>
          <p:cNvSpPr/>
          <p:nvPr/>
        </p:nvSpPr>
        <p:spPr>
          <a:xfrm>
            <a:off x="5790915" y="457199"/>
            <a:ext cx="6172485" cy="6172201"/>
          </a:xfrm>
          <a:prstGeom prst="roundRect">
            <a:avLst>
              <a:gd name="adj" fmla="val 443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BF8AE-53D9-9F8F-3FE2-2E428ED9C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7160"/>
            <a:ext cx="5136776" cy="1143280"/>
          </a:xfrm>
        </p:spPr>
        <p:txBody>
          <a:bodyPr>
            <a:normAutofit/>
          </a:bodyPr>
          <a:lstStyle/>
          <a:p>
            <a:r>
              <a:rPr lang="en-US">
                <a:latin typeface="Plus Jakarta Sans"/>
                <a:cs typeface="Plus Jakarta Sans"/>
              </a:rPr>
              <a:t>How Will Students Accept Their Admission?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B8596-BCEB-38F0-916C-878DFF890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90061"/>
            <a:ext cx="4777312" cy="8290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74320" indent="-274320">
              <a:buFont typeface="+mj-lt"/>
              <a:buAutoNum type="arabicPeriod" startAt="2"/>
            </a:pPr>
            <a:r>
              <a:rPr lang="en-US" sz="1800">
                <a:latin typeface="Plus Jakarta Sans"/>
                <a:cs typeface="Plus Jakarta Sans"/>
              </a:rPr>
              <a:t>On NCCollegeConnect.org, students will be directed to log into the NC College Connect portal using their existing CFNC.org account, or they will be prompted to create a new CFNC account.​ If there is no NC Student Number, they will be prompted to add it to check eligibility. </a:t>
            </a:r>
          </a:p>
          <a:p>
            <a:pPr marL="560070" lvl="1" indent="-285750"/>
            <a:r>
              <a:rPr lang="en-US">
                <a:latin typeface="Plus Jakarta Sans"/>
                <a:cs typeface="Plus Jakarta Sans"/>
              </a:rPr>
              <a:t>Students should ensure their CFNC account matches the details in Infinite Campus.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2619C0-BEF4-1E5E-694B-C6CCA005163D}"/>
              </a:ext>
            </a:extLst>
          </p:cNvPr>
          <p:cNvGrpSpPr/>
          <p:nvPr/>
        </p:nvGrpSpPr>
        <p:grpSpPr>
          <a:xfrm>
            <a:off x="6562918" y="633936"/>
            <a:ext cx="4628477" cy="2852219"/>
            <a:chOff x="4329774" y="2785588"/>
            <a:chExt cx="6043518" cy="372421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E600D0-FE87-8AF6-B9D4-22D8689BB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9774" y="2785588"/>
              <a:ext cx="6043518" cy="3724213"/>
            </a:xfrm>
            <a:prstGeom prst="rect">
              <a:avLst/>
            </a:prstGeom>
          </p:spPr>
        </p:pic>
        <p:sp>
          <p:nvSpPr>
            <p:cNvPr id="5" name="Picture Placeholder 12">
              <a:extLst>
                <a:ext uri="{FF2B5EF4-FFF2-40B4-BE49-F238E27FC236}">
                  <a16:creationId xmlns:a16="http://schemas.microsoft.com/office/drawing/2014/main" id="{DB9815C0-AA8C-22AA-F5AB-3020D352921C}"/>
                </a:ext>
              </a:extLst>
            </p:cNvPr>
            <p:cNvSpPr txBox="1">
              <a:spLocks/>
            </p:cNvSpPr>
            <p:nvPr/>
          </p:nvSpPr>
          <p:spPr>
            <a:xfrm>
              <a:off x="5123062" y="3041440"/>
              <a:ext cx="4505388" cy="2814353"/>
            </a:xfrm>
            <a:prstGeom prst="roundRect">
              <a:avLst>
                <a:gd name="adj" fmla="val 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182880" algn="l" defTabSz="914400" rtl="0" eaLnBrk="1" latinLnBrk="0" hangingPunct="1">
                <a:lnSpc>
                  <a:spcPct val="110000"/>
                </a:lnSpc>
                <a:spcBef>
                  <a:spcPts val="10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182880" algn="l" defTabSz="914400" rtl="0" eaLnBrk="1" latinLnBrk="0" hangingPunct="1">
                <a:lnSpc>
                  <a:spcPct val="110000"/>
                </a:lnSpc>
                <a:spcBef>
                  <a:spcPts val="5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" indent="0" algn="ctr">
                <a:buNone/>
              </a:pPr>
              <a:endParaRPr lang="en-US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C3DF5DA-AB36-9476-C1C7-6149B57D2B5E}"/>
              </a:ext>
            </a:extLst>
          </p:cNvPr>
          <p:cNvGrpSpPr/>
          <p:nvPr/>
        </p:nvGrpSpPr>
        <p:grpSpPr>
          <a:xfrm>
            <a:off x="6562918" y="3548582"/>
            <a:ext cx="4628477" cy="2852219"/>
            <a:chOff x="6093476" y="2717689"/>
            <a:chExt cx="5908416" cy="364095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DC510DC-3D6F-B0DA-46AC-CDA1E4BD4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3476" y="2717689"/>
              <a:ext cx="5908416" cy="364095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052FA3-64B0-9F89-8E65-A984795DE531}"/>
                </a:ext>
              </a:extLst>
            </p:cNvPr>
            <p:cNvSpPr/>
            <p:nvPr/>
          </p:nvSpPr>
          <p:spPr>
            <a:xfrm>
              <a:off x="6862814" y="2937029"/>
              <a:ext cx="4410887" cy="2761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3BBF5CD-EED0-A07F-D779-965F4CB30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0083" y="3157814"/>
              <a:ext cx="4142857" cy="2180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3576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C College Connect">
      <a:dk1>
        <a:srgbClr val="333333"/>
      </a:dk1>
      <a:lt1>
        <a:srgbClr val="FFFFFF"/>
      </a:lt1>
      <a:dk2>
        <a:srgbClr val="333333"/>
      </a:dk2>
      <a:lt2>
        <a:srgbClr val="E5EAEC"/>
      </a:lt2>
      <a:accent1>
        <a:srgbClr val="FF9D1E"/>
      </a:accent1>
      <a:accent2>
        <a:srgbClr val="00A126"/>
      </a:accent2>
      <a:accent3>
        <a:srgbClr val="333333"/>
      </a:accent3>
      <a:accent4>
        <a:srgbClr val="FF9D1E"/>
      </a:accent4>
      <a:accent5>
        <a:srgbClr val="00A126"/>
      </a:accent5>
      <a:accent6>
        <a:srgbClr val="89CE48"/>
      </a:accent6>
      <a:hlink>
        <a:srgbClr val="00A126"/>
      </a:hlink>
      <a:folHlink>
        <a:srgbClr val="003C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NC College Connect">
      <a:dk1>
        <a:srgbClr val="333333"/>
      </a:dk1>
      <a:lt1>
        <a:srgbClr val="FFFFFF"/>
      </a:lt1>
      <a:dk2>
        <a:srgbClr val="333333"/>
      </a:dk2>
      <a:lt2>
        <a:srgbClr val="E5EAEC"/>
      </a:lt2>
      <a:accent1>
        <a:srgbClr val="FF9D1E"/>
      </a:accent1>
      <a:accent2>
        <a:srgbClr val="00A126"/>
      </a:accent2>
      <a:accent3>
        <a:srgbClr val="333333"/>
      </a:accent3>
      <a:accent4>
        <a:srgbClr val="FF9D1E"/>
      </a:accent4>
      <a:accent5>
        <a:srgbClr val="00A126"/>
      </a:accent5>
      <a:accent6>
        <a:srgbClr val="89CE48"/>
      </a:accent6>
      <a:hlink>
        <a:srgbClr val="00A126"/>
      </a:hlink>
      <a:folHlink>
        <a:srgbClr val="003C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7265ADC92D1A4A936EF01A87C9606E" ma:contentTypeVersion="10" ma:contentTypeDescription="Create a new document." ma:contentTypeScope="" ma:versionID="6e195d6527a95179678141547de4047f">
  <xsd:schema xmlns:xsd="http://www.w3.org/2001/XMLSchema" xmlns:xs="http://www.w3.org/2001/XMLSchema" xmlns:p="http://schemas.microsoft.com/office/2006/metadata/properties" xmlns:ns2="4e25d226-493a-4e83-a058-8be172c54138" xmlns:ns3="b8a457bb-c759-4c61-b84f-02f2b66bc320" targetNamespace="http://schemas.microsoft.com/office/2006/metadata/properties" ma:root="true" ma:fieldsID="74fff9bd777faec5358bb520759edfbc" ns2:_="" ns3:_="">
    <xsd:import namespace="4e25d226-493a-4e83-a058-8be172c54138"/>
    <xsd:import namespace="b8a457bb-c759-4c61-b84f-02f2b66bc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25d226-493a-4e83-a058-8be172c541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453637f-a8c2-4db0-8ba8-5d38091581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a457bb-c759-4c61-b84f-02f2b66bc32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13d815f-1291-4df8-b5da-d4cf46ffc4b7}" ma:internalName="TaxCatchAll" ma:showField="CatchAllData" ma:web="b8a457bb-c759-4c61-b84f-02f2b66bc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25d226-493a-4e83-a058-8be172c54138">
      <Terms xmlns="http://schemas.microsoft.com/office/infopath/2007/PartnerControls"/>
    </lcf76f155ced4ddcb4097134ff3c332f>
    <TaxCatchAll xmlns="b8a457bb-c759-4c61-b84f-02f2b66bc32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71D3DA-2921-45FF-A4FD-834A19FFDA16}">
  <ds:schemaRefs>
    <ds:schemaRef ds:uri="4e25d226-493a-4e83-a058-8be172c54138"/>
    <ds:schemaRef ds:uri="b8a457bb-c759-4c61-b84f-02f2b66bc32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555F84B-907F-40DF-872A-7EF1D2AC4A5B}">
  <ds:schemaRefs>
    <ds:schemaRef ds:uri="http://schemas.microsoft.com/office/2006/metadata/properties"/>
    <ds:schemaRef ds:uri="4e25d226-493a-4e83-a058-8be172c54138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b8a457bb-c759-4c61-b84f-02f2b66bc320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20EB517-ED1D-4BC8-92D8-1AE8EF7EB87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e0d2245-b6e8-41da-a1e0-cc18ec650ca2}" enabled="1" method="Standard" siteId="{77a5f620-9d77-47db-a0cd-64c70948d53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1876</Words>
  <Application>Microsoft Macintosh PowerPoint</Application>
  <PresentationFormat>Widescreen</PresentationFormat>
  <Paragraphs>160</Paragraphs>
  <Slides>20</Slides>
  <Notes>11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Plus Jakarta Sans</vt:lpstr>
      <vt:lpstr>Calibri</vt:lpstr>
      <vt:lpstr>Arial</vt:lpstr>
      <vt:lpstr>Office Theme</vt:lpstr>
      <vt:lpstr>1_Office Theme</vt:lpstr>
      <vt:lpstr>NC College Connect</vt:lpstr>
      <vt:lpstr>Tips Before You Present: How to Talk About NC College Connect</vt:lpstr>
      <vt:lpstr>What is  NC College Connect?</vt:lpstr>
      <vt:lpstr>Participating Institutions Providing Direct Admission:</vt:lpstr>
      <vt:lpstr>This Program is For…</vt:lpstr>
      <vt:lpstr>Understanding GPA-Based Eligibility*</vt:lpstr>
      <vt:lpstr>How Will Students Know They’re Eligible?</vt:lpstr>
      <vt:lpstr>How Will Students Accept Their Admission?</vt:lpstr>
      <vt:lpstr>How Will Students Accept Their Admission?</vt:lpstr>
      <vt:lpstr>How Will Students Accept Their Admission?</vt:lpstr>
      <vt:lpstr>PowerPoint Presentation</vt:lpstr>
      <vt:lpstr>PowerPoint Presentation</vt:lpstr>
      <vt:lpstr>PowerPoint Presentation</vt:lpstr>
      <vt:lpstr>PowerPoint Presentation</vt:lpstr>
      <vt:lpstr>Next, Students Will Complete Their Forms!</vt:lpstr>
      <vt:lpstr>It’s Confirmed!</vt:lpstr>
      <vt:lpstr>Will There Be Application Fees?</vt:lpstr>
      <vt:lpstr>Keep in Mind</vt:lpstr>
      <vt:lpstr>You Have Support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NC Scholarship Toolkit Guide</dc:title>
  <dc:creator>McNully, Bronwyn (she/her)</dc:creator>
  <cp:lastModifiedBy>McNully, Bronwyn (she/her)</cp:lastModifiedBy>
  <cp:revision>1</cp:revision>
  <dcterms:created xsi:type="dcterms:W3CDTF">2023-10-30T18:45:24Z</dcterms:created>
  <dcterms:modified xsi:type="dcterms:W3CDTF">2026-08-12T18:31:26Z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0x0101009B7265ADC92D1A4A936EF01A87C9606E</vt:lpwstr>
  </property>
  <property fmtid="{D5CDD505-2E9C-101B-9397-08002B2CF9AE}" pid="3" name="MediaServiceImageTags">
    <vt:lpwstr/>
  </property>
  <property fmtid="{D5CDD505-2E9C-101B-9397-08002B2CF9AE}" pid="4" name="Document Type">
    <vt:lpwstr/>
  </property>
  <property fmtid="{D5CDD505-2E9C-101B-9397-08002B2CF9AE}" pid="5" name="Sector">
    <vt:lpwstr/>
  </property>
  <property fmtid="{D5CDD505-2E9C-101B-9397-08002B2CF9AE}" pid="6" name="Document_x0020_Type">
    <vt:lpwstr/>
  </property>
</Properties>
</file>